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58" r:id="rId5"/>
  </p:sldIdLst>
  <p:sldSz cx="6858000" cy="9906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3" autoAdjust="0"/>
    <p:restoredTop sz="94660"/>
  </p:normalViewPr>
  <p:slideViewPr>
    <p:cSldViewPr snapToGrid="0">
      <p:cViewPr varScale="1">
        <p:scale>
          <a:sx n="114" d="100"/>
          <a:sy n="114" d="100"/>
        </p:scale>
        <p:origin x="4176"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a Smith" userId="ad0b7a3c-e5c1-442a-83f2-9ad0771b6310" providerId="ADAL" clId="{7F320FDB-7590-471A-9721-9D43E2E0FAF9}"/>
    <pc:docChg chg="undo custSel modSld">
      <pc:chgData name="Mia Smith" userId="ad0b7a3c-e5c1-442a-83f2-9ad0771b6310" providerId="ADAL" clId="{7F320FDB-7590-471A-9721-9D43E2E0FAF9}" dt="2023-04-20T08:00:42.324" v="113" actId="20577"/>
      <pc:docMkLst>
        <pc:docMk/>
      </pc:docMkLst>
      <pc:sldChg chg="modSp mod">
        <pc:chgData name="Mia Smith" userId="ad0b7a3c-e5c1-442a-83f2-9ad0771b6310" providerId="ADAL" clId="{7F320FDB-7590-471A-9721-9D43E2E0FAF9}" dt="2023-04-20T08:00:42.324" v="113" actId="20577"/>
        <pc:sldMkLst>
          <pc:docMk/>
          <pc:sldMk cId="732591136" sldId="260"/>
        </pc:sldMkLst>
        <pc:spChg chg="mod">
          <ac:chgData name="Mia Smith" userId="ad0b7a3c-e5c1-442a-83f2-9ad0771b6310" providerId="ADAL" clId="{7F320FDB-7590-471A-9721-9D43E2E0FAF9}" dt="2023-04-20T08:00:42.324" v="113" actId="20577"/>
          <ac:spMkLst>
            <pc:docMk/>
            <pc:sldMk cId="732591136" sldId="260"/>
            <ac:spMk id="10" creationId="{8A4DD831-53BE-8E70-DCC6-0FE08977C209}"/>
          </ac:spMkLst>
        </pc:spChg>
      </pc:sldChg>
      <pc:sldChg chg="modSp mod">
        <pc:chgData name="Mia Smith" userId="ad0b7a3c-e5c1-442a-83f2-9ad0771b6310" providerId="ADAL" clId="{7F320FDB-7590-471A-9721-9D43E2E0FAF9}" dt="2023-04-18T15:31:16.774" v="1" actId="2711"/>
        <pc:sldMkLst>
          <pc:docMk/>
          <pc:sldMk cId="1435158948" sldId="261"/>
        </pc:sldMkLst>
        <pc:spChg chg="mod">
          <ac:chgData name="Mia Smith" userId="ad0b7a3c-e5c1-442a-83f2-9ad0771b6310" providerId="ADAL" clId="{7F320FDB-7590-471A-9721-9D43E2E0FAF9}" dt="2023-04-18T15:31:16.774" v="1" actId="2711"/>
          <ac:spMkLst>
            <pc:docMk/>
            <pc:sldMk cId="1435158948" sldId="261"/>
            <ac:spMk id="9" creationId="{CB21198C-94E5-2941-FFE3-2AE86407240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FE45D9-03FC-4EFC-9E45-2C8D497447B4}"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184562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FE45D9-03FC-4EFC-9E45-2C8D497447B4}"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170828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FE45D9-03FC-4EFC-9E45-2C8D497447B4}"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292895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FE45D9-03FC-4EFC-9E45-2C8D497447B4}"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298208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FE45D9-03FC-4EFC-9E45-2C8D497447B4}"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275679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FE45D9-03FC-4EFC-9E45-2C8D497447B4}"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21611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FE45D9-03FC-4EFC-9E45-2C8D497447B4}" type="datetimeFigureOut">
              <a:rPr lang="en-GB" smtClean="0"/>
              <a:t>20/04/2023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73483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FE45D9-03FC-4EFC-9E45-2C8D497447B4}" type="datetimeFigureOut">
              <a:rPr lang="en-GB" smtClean="0"/>
              <a:t>20/04/2023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387131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E45D9-03FC-4EFC-9E45-2C8D497447B4}" type="datetimeFigureOut">
              <a:rPr lang="en-GB" smtClean="0"/>
              <a:t>20/04/2023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18381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FE45D9-03FC-4EFC-9E45-2C8D497447B4}"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15948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FE45D9-03FC-4EFC-9E45-2C8D497447B4}"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37755D-5218-4C60-B39B-B0F0E9052138}" type="slidenum">
              <a:rPr lang="en-GB" smtClean="0"/>
              <a:t>‹#›</a:t>
            </a:fld>
            <a:endParaRPr lang="en-GB"/>
          </a:p>
        </p:txBody>
      </p:sp>
    </p:spTree>
    <p:extLst>
      <p:ext uri="{BB962C8B-B14F-4D97-AF65-F5344CB8AC3E}">
        <p14:creationId xmlns:p14="http://schemas.microsoft.com/office/powerpoint/2010/main" val="124521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AFE45D9-03FC-4EFC-9E45-2C8D497447B4}" type="datetimeFigureOut">
              <a:rPr lang="en-GB" smtClean="0"/>
              <a:t>20/04/2023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137755D-5218-4C60-B39B-B0F0E9052138}" type="slidenum">
              <a:rPr lang="en-GB" smtClean="0"/>
              <a:t>‹#›</a:t>
            </a:fld>
            <a:endParaRPr lang="en-GB"/>
          </a:p>
        </p:txBody>
      </p:sp>
    </p:spTree>
    <p:extLst>
      <p:ext uri="{BB962C8B-B14F-4D97-AF65-F5344CB8AC3E}">
        <p14:creationId xmlns:p14="http://schemas.microsoft.com/office/powerpoint/2010/main" val="2241237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xcof.org.uk/friendship-wal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223AEF-4657-4326-8E54-DA782ED62957}"/>
              </a:ext>
            </a:extLst>
          </p:cNvPr>
          <p:cNvSpPr/>
          <p:nvPr/>
        </p:nvSpPr>
        <p:spPr>
          <a:xfrm>
            <a:off x="1437910" y="152521"/>
            <a:ext cx="3982180" cy="646331"/>
          </a:xfrm>
          <a:prstGeom prst="rect">
            <a:avLst/>
          </a:prstGeom>
          <a:noFill/>
        </p:spPr>
        <p:txBody>
          <a:bodyPr wrap="none" lIns="91440" tIns="45720" rIns="91440" bIns="45720">
            <a:spAutoFit/>
          </a:bodyPr>
          <a:lstStyle/>
          <a:p>
            <a:pPr algn="ctr"/>
            <a:r>
              <a:rPr lang="en-US" sz="3600" b="0" cap="none" spc="0" dirty="0">
                <a:ln w="0"/>
                <a:latin typeface="FreightDisp Pro Medium" panose="02000603080000020004" pitchFamily="50" charset="0"/>
              </a:rPr>
              <a:t>What’s on in Chapel?</a:t>
            </a:r>
          </a:p>
        </p:txBody>
      </p:sp>
      <p:sp>
        <p:nvSpPr>
          <p:cNvPr id="3" name="Rectangle 2">
            <a:extLst>
              <a:ext uri="{FF2B5EF4-FFF2-40B4-BE49-F238E27FC236}">
                <a16:creationId xmlns:a16="http://schemas.microsoft.com/office/drawing/2014/main" id="{C8A39458-1B14-4767-82B0-50942512AA23}"/>
              </a:ext>
            </a:extLst>
          </p:cNvPr>
          <p:cNvSpPr/>
          <p:nvPr/>
        </p:nvSpPr>
        <p:spPr>
          <a:xfrm>
            <a:off x="312810" y="861106"/>
            <a:ext cx="6232380" cy="769441"/>
          </a:xfrm>
          <a:prstGeom prst="rect">
            <a:avLst/>
          </a:prstGeom>
          <a:noFill/>
        </p:spPr>
        <p:txBody>
          <a:bodyPr wrap="square" lIns="91440" tIns="45720" rIns="91440" bIns="45720">
            <a:spAutoFit/>
          </a:bodyPr>
          <a:lstStyle/>
          <a:p>
            <a:pPr algn="ctr"/>
            <a:r>
              <a:rPr lang="en-US" sz="1100" b="0" cap="none" spc="0" dirty="0">
                <a:ln w="0"/>
              </a:rPr>
              <a:t>Our Chapel aims to be a welcome space for everyone. All college members and their guests are invited to attend Chapel services in Hertford College. Many who attend would not profess a faith, but come for the beauty and tradition of our services. The services are Anglican in character but we welcome worshippers from every denomination, as well as people of any faith or no faith.</a:t>
            </a:r>
          </a:p>
        </p:txBody>
      </p:sp>
      <p:sp>
        <p:nvSpPr>
          <p:cNvPr id="4" name="Rectangle 3">
            <a:extLst>
              <a:ext uri="{FF2B5EF4-FFF2-40B4-BE49-F238E27FC236}">
                <a16:creationId xmlns:a16="http://schemas.microsoft.com/office/drawing/2014/main" id="{8B2CECCF-0673-4A0E-BCF0-FA5C6D35BDF7}"/>
              </a:ext>
            </a:extLst>
          </p:cNvPr>
          <p:cNvSpPr/>
          <p:nvPr/>
        </p:nvSpPr>
        <p:spPr>
          <a:xfrm>
            <a:off x="403484" y="1811009"/>
            <a:ext cx="3384120" cy="2760991"/>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1212D7B-06A7-4F3F-8EBD-A0E24016CEA0}"/>
              </a:ext>
            </a:extLst>
          </p:cNvPr>
          <p:cNvSpPr/>
          <p:nvPr/>
        </p:nvSpPr>
        <p:spPr>
          <a:xfrm>
            <a:off x="403484" y="1811009"/>
            <a:ext cx="3384120" cy="437066"/>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90C1124-9DA0-4846-B1FF-6FEDCDE00B5F}"/>
              </a:ext>
            </a:extLst>
          </p:cNvPr>
          <p:cNvSpPr/>
          <p:nvPr/>
        </p:nvSpPr>
        <p:spPr>
          <a:xfrm>
            <a:off x="442313" y="1844876"/>
            <a:ext cx="3306462" cy="369332"/>
          </a:xfrm>
          <a:prstGeom prst="rect">
            <a:avLst/>
          </a:prstGeom>
          <a:noFill/>
        </p:spPr>
        <p:txBody>
          <a:bodyPr wrap="square" lIns="91440" tIns="45720" rIns="91440" bIns="45720">
            <a:spAutoFit/>
          </a:bodyPr>
          <a:lstStyle/>
          <a:p>
            <a:pPr algn="ctr"/>
            <a:r>
              <a:rPr lang="en-US" b="0" cap="none" spc="0" dirty="0">
                <a:ln w="0"/>
                <a:solidFill>
                  <a:schemeClr val="bg1"/>
                </a:solidFill>
                <a:latin typeface="+mj-lt"/>
              </a:rPr>
              <a:t>REGULAR CHAPEL SERVICES</a:t>
            </a:r>
          </a:p>
        </p:txBody>
      </p:sp>
      <p:sp>
        <p:nvSpPr>
          <p:cNvPr id="7" name="Rectangle 6">
            <a:extLst>
              <a:ext uri="{FF2B5EF4-FFF2-40B4-BE49-F238E27FC236}">
                <a16:creationId xmlns:a16="http://schemas.microsoft.com/office/drawing/2014/main" id="{411358FA-6316-4A10-8A48-41D49DD88BF1}"/>
              </a:ext>
            </a:extLst>
          </p:cNvPr>
          <p:cNvSpPr/>
          <p:nvPr/>
        </p:nvSpPr>
        <p:spPr>
          <a:xfrm>
            <a:off x="403484" y="2345395"/>
            <a:ext cx="3345291" cy="2569934"/>
          </a:xfrm>
          <a:prstGeom prst="rect">
            <a:avLst/>
          </a:prstGeom>
          <a:noFill/>
        </p:spPr>
        <p:txBody>
          <a:bodyPr wrap="square" lIns="91440" tIns="45720" rIns="91440" bIns="45720">
            <a:spAutoFit/>
          </a:bodyPr>
          <a:lstStyle/>
          <a:p>
            <a:pPr algn="ctr"/>
            <a:r>
              <a:rPr lang="en-US" sz="1200" b="1" cap="none" spc="0" dirty="0">
                <a:ln w="0"/>
              </a:rPr>
              <a:t>Sundays 5:45pm – Choral Evensong (BCP)</a:t>
            </a:r>
          </a:p>
          <a:p>
            <a:pPr algn="ctr"/>
            <a:endParaRPr lang="en-US" sz="400" dirty="0">
              <a:ln w="0"/>
            </a:endParaRPr>
          </a:p>
          <a:p>
            <a:pPr algn="ctr"/>
            <a:r>
              <a:rPr lang="en-US" sz="1100" dirty="0">
                <a:ln w="0"/>
              </a:rPr>
              <a:t>Our principal service, with guest speakers. Followed by drinks.</a:t>
            </a:r>
            <a:endParaRPr lang="en-US" sz="1100" cap="none" spc="0" dirty="0">
              <a:ln w="0"/>
            </a:endParaRPr>
          </a:p>
          <a:p>
            <a:pPr algn="ctr"/>
            <a:r>
              <a:rPr lang="en-US" sz="1200" b="1" cap="none" spc="0" dirty="0">
                <a:ln w="0"/>
              </a:rPr>
              <a:t>Tuesdays 9pm – Compline by Candlelight</a:t>
            </a:r>
          </a:p>
          <a:p>
            <a:pPr algn="ctr"/>
            <a:endParaRPr lang="en-US" sz="400" dirty="0">
              <a:ln w="0"/>
            </a:endParaRPr>
          </a:p>
          <a:p>
            <a:pPr algn="ctr"/>
            <a:r>
              <a:rPr lang="en-US" sz="1200" dirty="0">
                <a:ln w="0"/>
              </a:rPr>
              <a:t>A short plainchant service each Tuesday evening. Come early to set up &amp; light candles.</a:t>
            </a:r>
          </a:p>
          <a:p>
            <a:pPr algn="ctr"/>
            <a:endParaRPr lang="en-US" sz="1200" dirty="0">
              <a:ln w="0"/>
            </a:endParaRPr>
          </a:p>
          <a:p>
            <a:pPr algn="ctr"/>
            <a:r>
              <a:rPr lang="en-US" sz="1200" b="1" dirty="0">
                <a:ln w="0"/>
              </a:rPr>
              <a:t>Thursdays (odd weeks) 6pm – Eucharist </a:t>
            </a:r>
          </a:p>
          <a:p>
            <a:pPr algn="ctr"/>
            <a:r>
              <a:rPr lang="en-US" sz="1200" dirty="0">
                <a:ln w="0"/>
              </a:rPr>
              <a:t>A short, informal, said service of Holy Communion, usually with an instrumental interlude or Taizé chant. </a:t>
            </a:r>
          </a:p>
          <a:p>
            <a:pPr algn="ctr"/>
            <a:endParaRPr lang="en-US" sz="1200" dirty="0">
              <a:ln w="0"/>
            </a:endParaRPr>
          </a:p>
          <a:p>
            <a:pPr algn="ctr"/>
            <a:endParaRPr lang="en-US" sz="1100" dirty="0">
              <a:ln w="0"/>
            </a:endParaRPr>
          </a:p>
        </p:txBody>
      </p:sp>
      <p:sp>
        <p:nvSpPr>
          <p:cNvPr id="22" name="Rectangle 21">
            <a:extLst>
              <a:ext uri="{FF2B5EF4-FFF2-40B4-BE49-F238E27FC236}">
                <a16:creationId xmlns:a16="http://schemas.microsoft.com/office/drawing/2014/main" id="{7564AF1F-6975-4792-9D66-DA7EB5CC839D}"/>
              </a:ext>
            </a:extLst>
          </p:cNvPr>
          <p:cNvSpPr/>
          <p:nvPr/>
        </p:nvSpPr>
        <p:spPr>
          <a:xfrm>
            <a:off x="3956309" y="1811009"/>
            <a:ext cx="2498207" cy="2760991"/>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1CD65BA-F50C-47FB-884F-76D3AD673605}"/>
              </a:ext>
            </a:extLst>
          </p:cNvPr>
          <p:cNvSpPr/>
          <p:nvPr/>
        </p:nvSpPr>
        <p:spPr>
          <a:xfrm>
            <a:off x="3956309" y="1811009"/>
            <a:ext cx="2498207" cy="437066"/>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589B90D-7EDC-4834-BF52-27C1CFE1CDBD}"/>
              </a:ext>
            </a:extLst>
          </p:cNvPr>
          <p:cNvSpPr/>
          <p:nvPr/>
        </p:nvSpPr>
        <p:spPr>
          <a:xfrm>
            <a:off x="4369293" y="1834584"/>
            <a:ext cx="1672237" cy="369332"/>
          </a:xfrm>
          <a:prstGeom prst="rect">
            <a:avLst/>
          </a:prstGeom>
          <a:noFill/>
        </p:spPr>
        <p:txBody>
          <a:bodyPr wrap="square" lIns="91440" tIns="45720" rIns="91440" bIns="45720">
            <a:spAutoFit/>
          </a:bodyPr>
          <a:lstStyle/>
          <a:p>
            <a:pPr algn="ctr"/>
            <a:r>
              <a:rPr lang="en-US" b="0" cap="none" spc="0" dirty="0">
                <a:ln w="0"/>
                <a:solidFill>
                  <a:schemeClr val="bg1"/>
                </a:solidFill>
                <a:latin typeface="+mj-lt"/>
              </a:rPr>
              <a:t>MUSIC</a:t>
            </a:r>
          </a:p>
        </p:txBody>
      </p:sp>
      <p:sp>
        <p:nvSpPr>
          <p:cNvPr id="25" name="Rectangle 24">
            <a:extLst>
              <a:ext uri="{FF2B5EF4-FFF2-40B4-BE49-F238E27FC236}">
                <a16:creationId xmlns:a16="http://schemas.microsoft.com/office/drawing/2014/main" id="{2A5EBDD2-399B-4D9A-9E6E-EFCDA017B3E8}"/>
              </a:ext>
            </a:extLst>
          </p:cNvPr>
          <p:cNvSpPr/>
          <p:nvPr/>
        </p:nvSpPr>
        <p:spPr>
          <a:xfrm>
            <a:off x="3995136" y="2345395"/>
            <a:ext cx="2420549" cy="2000548"/>
          </a:xfrm>
          <a:prstGeom prst="rect">
            <a:avLst/>
          </a:prstGeom>
          <a:noFill/>
        </p:spPr>
        <p:txBody>
          <a:bodyPr wrap="square" lIns="91440" tIns="45720" rIns="91440" bIns="45720">
            <a:spAutoFit/>
          </a:bodyPr>
          <a:lstStyle/>
          <a:p>
            <a:pPr algn="ctr"/>
            <a:r>
              <a:rPr lang="en-US" sz="1200" b="1" cap="none" spc="0" dirty="0">
                <a:ln w="0"/>
              </a:rPr>
              <a:t>Wednesday lunchtimes</a:t>
            </a:r>
          </a:p>
          <a:p>
            <a:pPr algn="ctr"/>
            <a:endParaRPr lang="en-US" sz="400" dirty="0">
              <a:ln w="0"/>
            </a:endParaRPr>
          </a:p>
          <a:p>
            <a:pPr algn="ctr"/>
            <a:r>
              <a:rPr lang="en-US" sz="1100" dirty="0">
                <a:ln w="0"/>
              </a:rPr>
              <a:t>Hertford College Music Society recitals. Free, with a retiring collection for the HCMS fund.</a:t>
            </a:r>
          </a:p>
          <a:p>
            <a:pPr algn="ctr"/>
            <a:endParaRPr lang="en-US" sz="1100" cap="none" spc="0" dirty="0">
              <a:ln w="0"/>
            </a:endParaRPr>
          </a:p>
          <a:p>
            <a:pPr algn="ctr"/>
            <a:r>
              <a:rPr lang="en-US" sz="1200" b="1" cap="none" spc="0" dirty="0">
                <a:ln w="0"/>
              </a:rPr>
              <a:t>Friday 5:30-7pm &amp; Sunday                 4-5:30pm</a:t>
            </a:r>
          </a:p>
          <a:p>
            <a:pPr algn="ctr"/>
            <a:endParaRPr lang="en-US" sz="400" dirty="0">
              <a:ln w="0"/>
            </a:endParaRPr>
          </a:p>
          <a:p>
            <a:pPr algn="ctr"/>
            <a:r>
              <a:rPr lang="en-US" sz="1200" dirty="0">
                <a:ln w="0"/>
              </a:rPr>
              <a:t>Choir practice – contact the Organ Scholars William </a:t>
            </a:r>
            <a:r>
              <a:rPr lang="en-US" sz="1200" dirty="0" err="1">
                <a:ln w="0"/>
              </a:rPr>
              <a:t>Jeys</a:t>
            </a:r>
            <a:r>
              <a:rPr lang="en-US" sz="1200" dirty="0">
                <a:ln w="0"/>
              </a:rPr>
              <a:t> and James Norton</a:t>
            </a:r>
            <a:r>
              <a:rPr lang="en-US" sz="1050" dirty="0">
                <a:ln w="0"/>
              </a:rPr>
              <a:t>.</a:t>
            </a:r>
            <a:endParaRPr lang="en-US" sz="1100" cap="none" spc="0" dirty="0">
              <a:ln w="0"/>
            </a:endParaRPr>
          </a:p>
        </p:txBody>
      </p:sp>
      <p:sp>
        <p:nvSpPr>
          <p:cNvPr id="26" name="Rectangle 25">
            <a:extLst>
              <a:ext uri="{FF2B5EF4-FFF2-40B4-BE49-F238E27FC236}">
                <a16:creationId xmlns:a16="http://schemas.microsoft.com/office/drawing/2014/main" id="{C71807B0-2975-4D26-B924-22906B474353}"/>
              </a:ext>
            </a:extLst>
          </p:cNvPr>
          <p:cNvSpPr/>
          <p:nvPr/>
        </p:nvSpPr>
        <p:spPr>
          <a:xfrm>
            <a:off x="403484" y="4734467"/>
            <a:ext cx="6051032" cy="21425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0EEB624-F2F2-4A3E-B614-84B01C6E1D71}"/>
              </a:ext>
            </a:extLst>
          </p:cNvPr>
          <p:cNvSpPr/>
          <p:nvPr/>
        </p:nvSpPr>
        <p:spPr>
          <a:xfrm>
            <a:off x="442311" y="4772891"/>
            <a:ext cx="5973374" cy="437066"/>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804450F-1BD8-4337-95D4-E6393920CE46}"/>
              </a:ext>
            </a:extLst>
          </p:cNvPr>
          <p:cNvSpPr/>
          <p:nvPr/>
        </p:nvSpPr>
        <p:spPr>
          <a:xfrm>
            <a:off x="884538" y="4768334"/>
            <a:ext cx="5088924" cy="369332"/>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white"/>
                </a:solidFill>
                <a:effectLst/>
                <a:uLnTx/>
                <a:uFillTx/>
                <a:latin typeface="Segoe UI Semibold"/>
                <a:ea typeface="+mn-ea"/>
                <a:cs typeface="+mn-cs"/>
              </a:rPr>
              <a:t>OTHER CHAPEL ACTIVITIES</a:t>
            </a:r>
            <a:endParaRPr lang="en-US" b="0" cap="none" spc="0" dirty="0">
              <a:ln w="0"/>
              <a:solidFill>
                <a:schemeClr val="bg1"/>
              </a:solidFill>
              <a:latin typeface="+mj-lt"/>
            </a:endParaRPr>
          </a:p>
        </p:txBody>
      </p:sp>
      <p:sp>
        <p:nvSpPr>
          <p:cNvPr id="29" name="Rectangle 28">
            <a:extLst>
              <a:ext uri="{FF2B5EF4-FFF2-40B4-BE49-F238E27FC236}">
                <a16:creationId xmlns:a16="http://schemas.microsoft.com/office/drawing/2014/main" id="{9F0F847A-8341-4BC5-97BE-3A18EA39EA60}"/>
              </a:ext>
            </a:extLst>
          </p:cNvPr>
          <p:cNvSpPr/>
          <p:nvPr/>
        </p:nvSpPr>
        <p:spPr>
          <a:xfrm>
            <a:off x="435049" y="5222763"/>
            <a:ext cx="5875053" cy="1600438"/>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37444C"/>
                </a:solidFill>
                <a:effectLst/>
                <a:uLnTx/>
                <a:uFillTx/>
                <a:latin typeface="Segoe UI"/>
                <a:ea typeface="+mn-ea"/>
                <a:cs typeface="+mn-cs"/>
              </a:rPr>
              <a:t>EXAM CARNATIONS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n w="0"/>
                <a:solidFill>
                  <a:srgbClr val="37444C"/>
                </a:solidFill>
                <a:latin typeface="Segoe UI"/>
              </a:rPr>
              <a:t>Carnations will be available in chapel during the exam period. Collect yours and light a candle, use the pebble pool, or write your exam on the prayer board. </a:t>
            </a:r>
            <a:endParaRPr kumimoji="0" lang="en-US" sz="1200" i="0" u="none" strike="noStrike" kern="1200" cap="none" spc="0" normalizeH="0" baseline="0" noProof="0" dirty="0">
              <a:ln w="0"/>
              <a:solidFill>
                <a:srgbClr val="37444C"/>
              </a:solidFill>
              <a:effectLst/>
              <a:uLnTx/>
              <a:uFillTx/>
              <a:latin typeface="Segoe U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37444C"/>
                </a:solidFill>
                <a:effectLst/>
                <a:uLnTx/>
                <a:uFillTx/>
                <a:latin typeface="Segoe UI"/>
                <a:ea typeface="+mn-ea"/>
                <a:cs typeface="+mn-cs"/>
              </a:rPr>
              <a:t>MAY DAY MADRIGALS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37444C"/>
                </a:solidFill>
                <a:effectLst/>
                <a:uLnTx/>
                <a:uFillTx/>
                <a:latin typeface="Segoe UI"/>
                <a:ea typeface="+mn-ea"/>
                <a:cs typeface="+mn-cs"/>
              </a:rPr>
              <a:t>Sung by the choir from Hertford bridge. </a:t>
            </a:r>
            <a:r>
              <a:rPr kumimoji="0" lang="en-US" sz="1200" b="1" i="0" u="none" strike="noStrike" kern="1200" cap="none" spc="0" normalizeH="0" baseline="0" noProof="0" dirty="0">
                <a:ln w="0"/>
                <a:solidFill>
                  <a:srgbClr val="37444C"/>
                </a:solidFill>
                <a:effectLst/>
                <a:uLnTx/>
                <a:uFillTx/>
                <a:latin typeface="Segoe UI"/>
                <a:ea typeface="+mn-ea"/>
                <a:cs typeface="+mn-cs"/>
              </a:rPr>
              <a:t>8am on Monday 1</a:t>
            </a:r>
            <a:r>
              <a:rPr kumimoji="0" lang="en-US" sz="1200" b="1" i="0" u="none" strike="noStrike" kern="1200" cap="none" spc="0" normalizeH="0" baseline="30000" noProof="0" dirty="0">
                <a:ln w="0"/>
                <a:solidFill>
                  <a:srgbClr val="37444C"/>
                </a:solidFill>
                <a:effectLst/>
                <a:uLnTx/>
                <a:uFillTx/>
                <a:latin typeface="Segoe UI"/>
                <a:ea typeface="+mn-ea"/>
                <a:cs typeface="+mn-cs"/>
              </a:rPr>
              <a:t>st</a:t>
            </a:r>
            <a:r>
              <a:rPr kumimoji="0" lang="en-US" sz="1200" b="1" i="0" u="none" strike="noStrike" kern="1200" cap="none" spc="0" normalizeH="0" baseline="0" noProof="0" dirty="0">
                <a:ln w="0"/>
                <a:solidFill>
                  <a:srgbClr val="37444C"/>
                </a:solidFill>
                <a:effectLst/>
                <a:uLnTx/>
                <a:uFillTx/>
                <a:latin typeface="Segoe UI"/>
                <a:ea typeface="+mn-ea"/>
                <a:cs typeface="+mn-cs"/>
              </a:rPr>
              <a:t> May (2</a:t>
            </a:r>
            <a:r>
              <a:rPr kumimoji="0" lang="en-US" sz="1200" b="1" i="0" u="none" strike="noStrike" kern="1200" cap="none" spc="0" normalizeH="0" baseline="30000" noProof="0" dirty="0">
                <a:ln w="0"/>
                <a:solidFill>
                  <a:srgbClr val="37444C"/>
                </a:solidFill>
                <a:effectLst/>
                <a:uLnTx/>
                <a:uFillTx/>
                <a:latin typeface="Segoe UI"/>
                <a:ea typeface="+mn-ea"/>
                <a:cs typeface="+mn-cs"/>
              </a:rPr>
              <a:t>nd</a:t>
            </a:r>
            <a:r>
              <a:rPr kumimoji="0" lang="en-US" sz="1200" b="1" i="0" u="none" strike="noStrike" kern="1200" cap="none" spc="0" normalizeH="0" baseline="0" noProof="0" dirty="0">
                <a:ln w="0"/>
                <a:solidFill>
                  <a:srgbClr val="37444C"/>
                </a:solidFill>
                <a:effectLst/>
                <a:uLnTx/>
                <a:uFillTx/>
                <a:latin typeface="Segoe UI"/>
                <a:ea typeface="+mn-ea"/>
                <a:cs typeface="+mn-cs"/>
              </a:rPr>
              <a:t> week)</a:t>
            </a:r>
            <a:r>
              <a:rPr kumimoji="0" lang="en-US" sz="1200" b="0" i="0" u="none" strike="noStrike" kern="1200" cap="none" spc="0" normalizeH="0" baseline="0" noProof="0" dirty="0">
                <a:ln w="0"/>
                <a:solidFill>
                  <a:srgbClr val="37444C"/>
                </a:solidFill>
                <a:effectLst/>
                <a:uLnTx/>
                <a:uFillTx/>
                <a:latin typeface="Segoe U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w="0"/>
              <a:solidFill>
                <a:srgbClr val="37444C"/>
              </a:solidFill>
              <a:effectLst/>
              <a:uLnTx/>
              <a:uFillTx/>
              <a:latin typeface="Segoe U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37444C"/>
                </a:solidFill>
                <a:effectLst/>
                <a:uLnTx/>
                <a:uFillTx/>
                <a:latin typeface="Segoe UI"/>
                <a:ea typeface="+mn-ea"/>
                <a:cs typeface="+mn-cs"/>
              </a:rPr>
              <a:t>ROMAN CATHOLIC MASS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w="0"/>
                <a:solidFill>
                  <a:srgbClr val="37444C"/>
                </a:solidFill>
                <a:effectLst/>
                <a:uLnTx/>
                <a:uFillTx/>
                <a:latin typeface="Segoe UI"/>
                <a:ea typeface="+mn-ea"/>
                <a:cs typeface="+mn-cs"/>
              </a:rPr>
              <a:t>This term’s Mass takes place at </a:t>
            </a:r>
            <a:r>
              <a:rPr kumimoji="0" lang="en-US" sz="1100" b="1" i="0" u="none" strike="noStrike" kern="1200" cap="none" spc="0" normalizeH="0" baseline="0" noProof="0" dirty="0">
                <a:ln w="0"/>
                <a:solidFill>
                  <a:srgbClr val="37444C"/>
                </a:solidFill>
                <a:effectLst/>
                <a:uLnTx/>
                <a:uFillTx/>
                <a:latin typeface="Segoe UI"/>
                <a:ea typeface="+mn-ea"/>
                <a:cs typeface="+mn-cs"/>
              </a:rPr>
              <a:t>6pm on the Monday of 3</a:t>
            </a:r>
            <a:r>
              <a:rPr kumimoji="0" lang="en-US" sz="1100" b="1" i="0" u="none" strike="noStrike" kern="1200" cap="none" spc="0" normalizeH="0" baseline="30000" noProof="0" dirty="0">
                <a:ln w="0"/>
                <a:solidFill>
                  <a:srgbClr val="37444C"/>
                </a:solidFill>
                <a:effectLst/>
                <a:uLnTx/>
                <a:uFillTx/>
                <a:latin typeface="Segoe UI"/>
                <a:ea typeface="+mn-ea"/>
                <a:cs typeface="+mn-cs"/>
              </a:rPr>
              <a:t>rd</a:t>
            </a:r>
            <a:r>
              <a:rPr kumimoji="0" lang="en-US" sz="1100" b="1" i="0" u="none" strike="noStrike" kern="1200" cap="none" spc="0" normalizeH="0" baseline="0" noProof="0" dirty="0">
                <a:ln w="0"/>
                <a:solidFill>
                  <a:srgbClr val="37444C"/>
                </a:solidFill>
                <a:effectLst/>
                <a:uLnTx/>
                <a:uFillTx/>
                <a:latin typeface="Segoe UI"/>
                <a:ea typeface="+mn-ea"/>
                <a:cs typeface="+mn-cs"/>
              </a:rPr>
              <a:t> week (8</a:t>
            </a:r>
            <a:r>
              <a:rPr kumimoji="0" lang="en-US" sz="1100" b="1" i="0" u="none" strike="noStrike" kern="1200" cap="none" spc="0" normalizeH="0" baseline="30000" noProof="0" dirty="0">
                <a:ln w="0"/>
                <a:solidFill>
                  <a:srgbClr val="37444C"/>
                </a:solidFill>
                <a:effectLst/>
                <a:uLnTx/>
                <a:uFillTx/>
                <a:latin typeface="Segoe UI"/>
                <a:ea typeface="+mn-ea"/>
                <a:cs typeface="+mn-cs"/>
              </a:rPr>
              <a:t>th</a:t>
            </a:r>
            <a:r>
              <a:rPr kumimoji="0" lang="en-US" sz="1100" b="1" i="0" u="none" strike="noStrike" kern="1200" cap="none" spc="0" normalizeH="0" baseline="0" noProof="0" dirty="0">
                <a:ln w="0"/>
                <a:solidFill>
                  <a:srgbClr val="37444C"/>
                </a:solidFill>
                <a:effectLst/>
                <a:uLnTx/>
                <a:uFillTx/>
                <a:latin typeface="Segoe UI"/>
                <a:ea typeface="+mn-ea"/>
                <a:cs typeface="+mn-cs"/>
              </a:rPr>
              <a:t> May)</a:t>
            </a:r>
            <a:r>
              <a:rPr kumimoji="0" lang="en-US" sz="1100" b="0" i="0" u="none" strike="noStrike" kern="1200" cap="none" spc="0" normalizeH="0" baseline="0" noProof="0" dirty="0">
                <a:ln w="0"/>
                <a:solidFill>
                  <a:srgbClr val="37444C"/>
                </a:solidFill>
                <a:effectLst/>
                <a:uLnTx/>
                <a:uFillTx/>
                <a:latin typeface="Segoe UI"/>
                <a:ea typeface="+mn-ea"/>
                <a:cs typeface="+mn-cs"/>
              </a:rPr>
              <a:t>, followed by a free supper. Contact </a:t>
            </a:r>
            <a:r>
              <a:rPr kumimoji="0" lang="en-GB" sz="1100" b="0" i="0" u="none" strike="noStrike" kern="1200" cap="none" spc="0" normalizeH="0" baseline="0" noProof="0" dirty="0">
                <a:ln>
                  <a:noFill/>
                </a:ln>
                <a:solidFill>
                  <a:srgbClr val="424242"/>
                </a:solidFill>
                <a:effectLst/>
                <a:uLnTx/>
                <a:uFillTx/>
                <a:latin typeface="Segoe UI"/>
                <a:ea typeface="+mn-ea"/>
                <a:cs typeface="+mn-cs"/>
              </a:rPr>
              <a:t>Jenny Grehan-Bradley </a:t>
            </a:r>
            <a:r>
              <a:rPr kumimoji="0" lang="en-US" sz="1100" b="0" i="0" u="none" strike="noStrike" kern="1200" cap="none" spc="0" normalizeH="0" baseline="0" noProof="0" dirty="0">
                <a:ln w="0"/>
                <a:solidFill>
                  <a:srgbClr val="37444C"/>
                </a:solidFill>
                <a:effectLst/>
                <a:uLnTx/>
                <a:uFillTx/>
                <a:latin typeface="Segoe UI"/>
                <a:ea typeface="+mn-ea"/>
                <a:cs typeface="+mn-cs"/>
              </a:rPr>
              <a:t>for further details.</a:t>
            </a:r>
            <a:endParaRPr lang="en-GB" sz="1200" b="0" i="0" dirty="0">
              <a:solidFill>
                <a:srgbClr val="242424"/>
              </a:solidFill>
              <a:effectLst/>
              <a:latin typeface="Segoe UI" panose="020B0502040204020203" pitchFamily="34" charset="0"/>
            </a:endParaRPr>
          </a:p>
        </p:txBody>
      </p:sp>
      <p:sp>
        <p:nvSpPr>
          <p:cNvPr id="30" name="Rectangle 29">
            <a:extLst>
              <a:ext uri="{FF2B5EF4-FFF2-40B4-BE49-F238E27FC236}">
                <a16:creationId xmlns:a16="http://schemas.microsoft.com/office/drawing/2014/main" id="{994AE3DA-2D69-4614-8361-B19ACB4C03CC}"/>
              </a:ext>
            </a:extLst>
          </p:cNvPr>
          <p:cNvSpPr/>
          <p:nvPr/>
        </p:nvSpPr>
        <p:spPr>
          <a:xfrm>
            <a:off x="3070396" y="7046665"/>
            <a:ext cx="3384120" cy="260216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A0AFD30-C9E6-45EA-B272-DD68DAC56300}"/>
              </a:ext>
            </a:extLst>
          </p:cNvPr>
          <p:cNvSpPr/>
          <p:nvPr/>
        </p:nvSpPr>
        <p:spPr>
          <a:xfrm>
            <a:off x="3070396" y="7046664"/>
            <a:ext cx="3384120" cy="437066"/>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800" b="0" i="0" u="none" strike="noStrike" kern="1200" cap="none" spc="0" normalizeH="0" baseline="0" noProof="0" dirty="0">
                <a:ln w="0"/>
                <a:solidFill>
                  <a:prstClr val="white"/>
                </a:solidFill>
                <a:effectLst/>
                <a:uLnTx/>
                <a:uFillTx/>
                <a:latin typeface="Segoe UI Semibold"/>
                <a:ea typeface="+mn-ea"/>
                <a:cs typeface="+mn-cs"/>
              </a:rPr>
              <a:t>OXFORD EVENTS</a:t>
            </a:r>
            <a:endParaRPr lang="en-GB" b="1" dirty="0"/>
          </a:p>
        </p:txBody>
      </p:sp>
      <p:sp>
        <p:nvSpPr>
          <p:cNvPr id="34" name="Rectangle 33">
            <a:extLst>
              <a:ext uri="{FF2B5EF4-FFF2-40B4-BE49-F238E27FC236}">
                <a16:creationId xmlns:a16="http://schemas.microsoft.com/office/drawing/2014/main" id="{45F1F596-40A4-446F-A5BF-2A245CB91304}"/>
              </a:ext>
            </a:extLst>
          </p:cNvPr>
          <p:cNvSpPr/>
          <p:nvPr/>
        </p:nvSpPr>
        <p:spPr>
          <a:xfrm>
            <a:off x="403484" y="7046665"/>
            <a:ext cx="2498207" cy="260216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00BDCC1-F8E9-4255-A2A0-E20CB9FFFCCB}"/>
              </a:ext>
            </a:extLst>
          </p:cNvPr>
          <p:cNvSpPr/>
          <p:nvPr/>
        </p:nvSpPr>
        <p:spPr>
          <a:xfrm>
            <a:off x="403484" y="7025229"/>
            <a:ext cx="2498207" cy="437066"/>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D0A7554-7741-4295-8187-A872B9B746F5}"/>
              </a:ext>
            </a:extLst>
          </p:cNvPr>
          <p:cNvSpPr/>
          <p:nvPr/>
        </p:nvSpPr>
        <p:spPr>
          <a:xfrm>
            <a:off x="816468" y="7070239"/>
            <a:ext cx="1672237" cy="369332"/>
          </a:xfrm>
          <a:prstGeom prst="rect">
            <a:avLst/>
          </a:prstGeom>
          <a:noFill/>
        </p:spPr>
        <p:txBody>
          <a:bodyPr wrap="square" lIns="91440" tIns="45720" rIns="91440" bIns="45720">
            <a:spAutoFit/>
          </a:bodyPr>
          <a:lstStyle/>
          <a:p>
            <a:pPr algn="ctr"/>
            <a:r>
              <a:rPr lang="en-US" b="0" cap="none" spc="0" dirty="0">
                <a:ln w="0"/>
                <a:solidFill>
                  <a:schemeClr val="bg1"/>
                </a:solidFill>
                <a:latin typeface="+mj-lt"/>
              </a:rPr>
              <a:t>CHARITY</a:t>
            </a:r>
          </a:p>
        </p:txBody>
      </p:sp>
      <p:sp>
        <p:nvSpPr>
          <p:cNvPr id="37" name="Rectangle 36">
            <a:extLst>
              <a:ext uri="{FF2B5EF4-FFF2-40B4-BE49-F238E27FC236}">
                <a16:creationId xmlns:a16="http://schemas.microsoft.com/office/drawing/2014/main" id="{676095FF-A6A4-480D-90DB-9424FAB9C9C7}"/>
              </a:ext>
            </a:extLst>
          </p:cNvPr>
          <p:cNvSpPr/>
          <p:nvPr/>
        </p:nvSpPr>
        <p:spPr>
          <a:xfrm>
            <a:off x="442311" y="7581050"/>
            <a:ext cx="2420549" cy="1785104"/>
          </a:xfrm>
          <a:prstGeom prst="rect">
            <a:avLst/>
          </a:prstGeom>
          <a:noFill/>
        </p:spPr>
        <p:txBody>
          <a:bodyPr wrap="square" lIns="91440" tIns="45720" rIns="91440" bIns="45720">
            <a:spAutoFit/>
          </a:bodyPr>
          <a:lstStyle/>
          <a:p>
            <a:pPr algn="ctr"/>
            <a:endParaRPr lang="en-US" sz="1100" dirty="0">
              <a:ln w="0"/>
            </a:endParaRPr>
          </a:p>
          <a:p>
            <a:pPr algn="ctr"/>
            <a:r>
              <a:rPr lang="en-US" sz="1100" dirty="0">
                <a:ln w="0"/>
              </a:rPr>
              <a:t>Evensong offerings this term will support the work of </a:t>
            </a:r>
          </a:p>
          <a:p>
            <a:pPr algn="ctr"/>
            <a:r>
              <a:rPr lang="en-GB" sz="1100" b="1" dirty="0">
                <a:ln w="0"/>
              </a:rPr>
              <a:t>BLAP</a:t>
            </a:r>
          </a:p>
          <a:p>
            <a:pPr algn="ctr" fontAlgn="base"/>
            <a:r>
              <a:rPr lang="en-GB" sz="1100" b="1" dirty="0">
                <a:ln w="0"/>
              </a:rPr>
              <a:t>(Blackbird Leys Adventure Playground)  </a:t>
            </a:r>
          </a:p>
          <a:p>
            <a:pPr algn="ctr" fontAlgn="base"/>
            <a:r>
              <a:rPr lang="en-GB" sz="1100" dirty="0">
                <a:ln w="0"/>
                <a:solidFill>
                  <a:srgbClr val="262626"/>
                </a:solidFill>
                <a:latin typeface="Roboto" panose="02000000000000000000" pitchFamily="2" charset="0"/>
              </a:rPr>
              <a:t>p</a:t>
            </a:r>
            <a:r>
              <a:rPr lang="en-GB" sz="1100" i="0" dirty="0">
                <a:ln w="0"/>
                <a:solidFill>
                  <a:srgbClr val="262626"/>
                </a:solidFill>
                <a:effectLst/>
                <a:latin typeface="Roboto" panose="02000000000000000000" pitchFamily="2" charset="0"/>
              </a:rPr>
              <a:t>roviding</a:t>
            </a:r>
            <a:r>
              <a:rPr lang="en-GB" sz="1100" b="0" i="0" dirty="0">
                <a:solidFill>
                  <a:srgbClr val="262626"/>
                </a:solidFill>
                <a:effectLst/>
                <a:latin typeface="Roboto" panose="02000000000000000000" pitchFamily="2" charset="0"/>
              </a:rPr>
              <a:t> after-school and holiday provisions for 8-13 year olds.</a:t>
            </a:r>
            <a:r>
              <a:rPr lang="en-GB" sz="1100" b="1" dirty="0">
                <a:ln w="0"/>
              </a:rPr>
              <a:t> </a:t>
            </a:r>
            <a:r>
              <a:rPr lang="en-GB" sz="1100" dirty="0">
                <a:ln w="0"/>
              </a:rPr>
              <a:t>This charity was nominated by Bursary Colleague </a:t>
            </a:r>
            <a:r>
              <a:rPr lang="en-GB" sz="1100" dirty="0" err="1">
                <a:ln w="0"/>
              </a:rPr>
              <a:t>Ewa</a:t>
            </a:r>
            <a:r>
              <a:rPr lang="en-GB" sz="1100" dirty="0">
                <a:ln w="0"/>
              </a:rPr>
              <a:t> </a:t>
            </a:r>
            <a:r>
              <a:rPr lang="en-GB" sz="1100" dirty="0" err="1">
                <a:ln w="0"/>
              </a:rPr>
              <a:t>Gluza</a:t>
            </a:r>
            <a:r>
              <a:rPr lang="en-GB" sz="1100" dirty="0">
                <a:ln w="0"/>
              </a:rPr>
              <a:t> </a:t>
            </a:r>
            <a:endParaRPr lang="en-US" sz="1100" cap="none" spc="0" dirty="0">
              <a:ln w="0"/>
            </a:endParaRPr>
          </a:p>
        </p:txBody>
      </p:sp>
      <p:sp>
        <p:nvSpPr>
          <p:cNvPr id="10" name="TextBox 9">
            <a:extLst>
              <a:ext uri="{FF2B5EF4-FFF2-40B4-BE49-F238E27FC236}">
                <a16:creationId xmlns:a16="http://schemas.microsoft.com/office/drawing/2014/main" id="{2B391196-2319-C883-8837-B97BB3EC2E29}"/>
              </a:ext>
            </a:extLst>
          </p:cNvPr>
          <p:cNvSpPr txBox="1"/>
          <p:nvPr/>
        </p:nvSpPr>
        <p:spPr>
          <a:xfrm>
            <a:off x="3201285" y="7483730"/>
            <a:ext cx="3122342"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Pride Service</a:t>
            </a:r>
            <a:endParaRPr kumimoji="0" lang="en-GB" sz="12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There will be a brief act of worship at University Church at 10:30am on Saturday 3</a:t>
            </a:r>
            <a:r>
              <a:rPr kumimoji="0" lang="en-GB" sz="1200" b="0" i="0" u="none" strike="noStrike" kern="1200" cap="none" spc="0" normalizeH="0" baseline="30000" noProof="0" dirty="0">
                <a:ln>
                  <a:noFill/>
                </a:ln>
                <a:solidFill>
                  <a:srgbClr val="242424"/>
                </a:solidFill>
                <a:effectLst/>
                <a:uLnTx/>
                <a:uFillTx/>
                <a:latin typeface="Segoe UI" panose="020B0502040204020203" pitchFamily="34" charset="0"/>
                <a:ea typeface="+mn-ea"/>
                <a:cs typeface="+mn-cs"/>
              </a:rPr>
              <a:t>rd</a:t>
            </a:r>
            <a:r>
              <a:rPr kumimoji="0" lang="en-GB" sz="12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 June (Saturday of 6</a:t>
            </a:r>
            <a:r>
              <a:rPr kumimoji="0" lang="en-GB" sz="1200" b="0" i="0" u="none" strike="noStrike" kern="1200" cap="none" spc="0" normalizeH="0" baseline="30000" noProof="0" dirty="0">
                <a:ln>
                  <a:noFill/>
                </a:ln>
                <a:solidFill>
                  <a:srgbClr val="242424"/>
                </a:solidFill>
                <a:effectLst/>
                <a:uLnTx/>
                <a:uFillTx/>
                <a:latin typeface="Segoe UI" panose="020B0502040204020203" pitchFamily="34" charset="0"/>
                <a:ea typeface="+mn-ea"/>
                <a:cs typeface="+mn-cs"/>
              </a:rPr>
              <a:t>th</a:t>
            </a:r>
            <a:r>
              <a:rPr kumimoji="0" lang="en-GB" sz="12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 week) prior to the Pride Parade. Everyone is welcome.</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The Annua</a:t>
            </a:r>
            <a:r>
              <a:rPr lang="en-GB" sz="1200" b="1" dirty="0">
                <a:solidFill>
                  <a:srgbClr val="242424"/>
                </a:solidFill>
                <a:latin typeface="Segoe UI" panose="020B0502040204020203" pitchFamily="34" charset="0"/>
              </a:rPr>
              <a:t>l </a:t>
            </a:r>
            <a:r>
              <a:rPr kumimoji="0" lang="en-GB" sz="1200" b="1"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Interfaith Friendship Walk</a:t>
            </a:r>
            <a:endParaRPr kumimoji="0" lang="en-GB" sz="12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will take place on 15th June, Thursday of 8th Week. It starts at the synagogue in North Oxford and wends its way through the city. </a:t>
            </a:r>
            <a:r>
              <a:rPr kumimoji="0" lang="en-GB" sz="12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hlinkClick r:id="rId2"/>
              </a:rPr>
              <a:t>https://oxcof.org.uk/friendship-walk/</a:t>
            </a:r>
            <a:endParaRPr kumimoji="0" lang="en-GB" sz="12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20517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F06AA2-D3C9-4300-985B-A2882EBBDBB9}"/>
              </a:ext>
            </a:extLst>
          </p:cNvPr>
          <p:cNvSpPr/>
          <p:nvPr/>
        </p:nvSpPr>
        <p:spPr>
          <a:xfrm>
            <a:off x="481142" y="821395"/>
            <a:ext cx="5895716" cy="430887"/>
          </a:xfrm>
          <a:prstGeom prst="rect">
            <a:avLst/>
          </a:prstGeom>
          <a:noFill/>
        </p:spPr>
        <p:txBody>
          <a:bodyPr wrap="square" lIns="91440" tIns="45720" rIns="91440" bIns="45720">
            <a:spAutoFit/>
          </a:bodyPr>
          <a:lstStyle/>
          <a:p>
            <a:pPr algn="ctr"/>
            <a:r>
              <a:rPr lang="en-US" sz="1100" dirty="0">
                <a:ln w="0"/>
              </a:rPr>
              <a:t>.</a:t>
            </a:r>
            <a:endParaRPr lang="en-US" sz="1100" cap="none" spc="0" dirty="0">
              <a:ln w="0"/>
            </a:endParaRPr>
          </a:p>
          <a:p>
            <a:pPr algn="ctr"/>
            <a:endParaRPr lang="en-US" sz="1100" dirty="0">
              <a:ln w="0"/>
            </a:endParaRPr>
          </a:p>
        </p:txBody>
      </p:sp>
      <p:sp>
        <p:nvSpPr>
          <p:cNvPr id="16" name="Rectangle 15">
            <a:extLst>
              <a:ext uri="{FF2B5EF4-FFF2-40B4-BE49-F238E27FC236}">
                <a16:creationId xmlns:a16="http://schemas.microsoft.com/office/drawing/2014/main" id="{2A88CCEC-8C4B-4FF7-96E5-740A77C2FF85}"/>
              </a:ext>
            </a:extLst>
          </p:cNvPr>
          <p:cNvSpPr/>
          <p:nvPr/>
        </p:nvSpPr>
        <p:spPr>
          <a:xfrm>
            <a:off x="403484" y="257176"/>
            <a:ext cx="6051032" cy="939165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F827163-6744-47FE-B277-A72468CE0389}"/>
              </a:ext>
            </a:extLst>
          </p:cNvPr>
          <p:cNvSpPr/>
          <p:nvPr/>
        </p:nvSpPr>
        <p:spPr>
          <a:xfrm>
            <a:off x="403484" y="260801"/>
            <a:ext cx="6051032" cy="656733"/>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Evensong Preaching Series</a:t>
            </a:r>
          </a:p>
          <a:p>
            <a:pPr algn="ctr"/>
            <a:r>
              <a:rPr lang="en-GB" b="1" dirty="0"/>
              <a:t>‘Living Well’</a:t>
            </a:r>
          </a:p>
        </p:txBody>
      </p:sp>
      <p:sp>
        <p:nvSpPr>
          <p:cNvPr id="18" name="Rectangle 17">
            <a:extLst>
              <a:ext uri="{FF2B5EF4-FFF2-40B4-BE49-F238E27FC236}">
                <a16:creationId xmlns:a16="http://schemas.microsoft.com/office/drawing/2014/main" id="{D6D19496-7031-4AA0-8C8D-9BDA9E99338A}"/>
              </a:ext>
            </a:extLst>
          </p:cNvPr>
          <p:cNvSpPr/>
          <p:nvPr/>
        </p:nvSpPr>
        <p:spPr>
          <a:xfrm>
            <a:off x="884538" y="3693830"/>
            <a:ext cx="5088924" cy="369332"/>
          </a:xfrm>
          <a:prstGeom prst="rect">
            <a:avLst/>
          </a:prstGeom>
          <a:noFill/>
        </p:spPr>
        <p:txBody>
          <a:bodyPr wrap="square" lIns="91440" tIns="45720" rIns="91440" bIns="45720">
            <a:spAutoFit/>
          </a:bodyPr>
          <a:lstStyle/>
          <a:p>
            <a:pPr algn="ctr"/>
            <a:r>
              <a:rPr lang="en-US" b="0" cap="none" spc="0" dirty="0">
                <a:ln w="0"/>
                <a:solidFill>
                  <a:schemeClr val="bg1"/>
                </a:solidFill>
                <a:latin typeface="+mj-lt"/>
              </a:rPr>
              <a:t>EVENSONG PREACHING SERIES</a:t>
            </a:r>
          </a:p>
        </p:txBody>
      </p:sp>
      <p:sp>
        <p:nvSpPr>
          <p:cNvPr id="19" name="Rectangle 18">
            <a:extLst>
              <a:ext uri="{FF2B5EF4-FFF2-40B4-BE49-F238E27FC236}">
                <a16:creationId xmlns:a16="http://schemas.microsoft.com/office/drawing/2014/main" id="{063911B0-DDBE-43C7-9ADA-E9E38724325E}"/>
              </a:ext>
            </a:extLst>
          </p:cNvPr>
          <p:cNvSpPr/>
          <p:nvPr/>
        </p:nvSpPr>
        <p:spPr>
          <a:xfrm>
            <a:off x="481142" y="3990896"/>
            <a:ext cx="5895716" cy="307777"/>
          </a:xfrm>
          <a:prstGeom prst="rect">
            <a:avLst/>
          </a:prstGeom>
          <a:noFill/>
        </p:spPr>
        <p:txBody>
          <a:bodyPr wrap="square" lIns="91440" tIns="45720" rIns="91440" bIns="45720">
            <a:spAutoFit/>
          </a:bodyPr>
          <a:lstStyle/>
          <a:p>
            <a:pPr algn="ctr"/>
            <a:r>
              <a:rPr lang="en-US" sz="1400" b="1" cap="none" spc="0" dirty="0">
                <a:ln w="0"/>
                <a:solidFill>
                  <a:schemeClr val="bg1"/>
                </a:solidFill>
              </a:rPr>
              <a:t>“I’ve been wondering…” –  Sundays at 5:45pm</a:t>
            </a:r>
            <a:endParaRPr lang="en-US" sz="1100" dirty="0">
              <a:ln w="0"/>
              <a:solidFill>
                <a:schemeClr val="bg1"/>
              </a:solidFill>
              <a:latin typeface="+mj-lt"/>
            </a:endParaRPr>
          </a:p>
        </p:txBody>
      </p:sp>
      <p:sp>
        <p:nvSpPr>
          <p:cNvPr id="10" name="Rectangle 9">
            <a:extLst>
              <a:ext uri="{FF2B5EF4-FFF2-40B4-BE49-F238E27FC236}">
                <a16:creationId xmlns:a16="http://schemas.microsoft.com/office/drawing/2014/main" id="{8A4DD831-53BE-8E70-DCC6-0FE08977C209}"/>
              </a:ext>
            </a:extLst>
          </p:cNvPr>
          <p:cNvSpPr/>
          <p:nvPr/>
        </p:nvSpPr>
        <p:spPr>
          <a:xfrm>
            <a:off x="403484" y="1275688"/>
            <a:ext cx="5973374" cy="8063746"/>
          </a:xfrm>
          <a:prstGeom prst="rect">
            <a:avLst/>
          </a:prstGeom>
          <a:noFill/>
        </p:spPr>
        <p:txBody>
          <a:bodyPr wrap="square" lIns="91440" tIns="45720" rIns="91440" bIns="45720">
            <a:spAutoFit/>
          </a:bodyPr>
          <a:lstStyle/>
          <a:p>
            <a:pPr algn="ctr"/>
            <a:r>
              <a:rPr lang="en-US" sz="1400" b="1" cap="none" spc="0" dirty="0">
                <a:ln w="0"/>
              </a:rPr>
              <a:t>1</a:t>
            </a:r>
            <a:r>
              <a:rPr lang="en-US" sz="1400" b="1" cap="none" spc="0" baseline="30000" dirty="0">
                <a:ln w="0"/>
              </a:rPr>
              <a:t>st</a:t>
            </a:r>
            <a:r>
              <a:rPr lang="en-US" sz="1400" b="1" cap="none" spc="0" dirty="0">
                <a:ln w="0"/>
              </a:rPr>
              <a:t> Week  |  23</a:t>
            </a:r>
            <a:r>
              <a:rPr lang="en-US" sz="1400" b="1" cap="none" spc="0" baseline="30000" dirty="0">
                <a:ln w="0"/>
              </a:rPr>
              <a:t>rd</a:t>
            </a:r>
            <a:r>
              <a:rPr lang="en-US" sz="1400" b="1" cap="none" spc="0" dirty="0">
                <a:ln w="0"/>
              </a:rPr>
              <a:t> April</a:t>
            </a:r>
            <a:endParaRPr lang="en-US" sz="1400" dirty="0">
              <a:ln w="0"/>
            </a:endParaRPr>
          </a:p>
          <a:p>
            <a:pPr algn="ctr"/>
            <a:r>
              <a:rPr lang="en-GB" sz="1400" dirty="0">
                <a:ln w="0"/>
                <a:solidFill>
                  <a:schemeClr val="accent5"/>
                </a:solidFill>
              </a:rPr>
              <a:t>The Very Reverend Dr Jeffrey John</a:t>
            </a:r>
          </a:p>
          <a:p>
            <a:pPr algn="ctr"/>
            <a:endParaRPr lang="en-US" sz="1400" cap="none" spc="0" dirty="0">
              <a:ln w="0"/>
              <a:solidFill>
                <a:schemeClr val="accent5"/>
              </a:solidFill>
            </a:endParaRPr>
          </a:p>
          <a:p>
            <a:pPr algn="ctr"/>
            <a:endParaRPr lang="en-US" sz="1400" b="1" cap="none" spc="0" dirty="0">
              <a:ln w="0"/>
              <a:solidFill>
                <a:schemeClr val="accent5"/>
              </a:solidFill>
            </a:endParaRPr>
          </a:p>
          <a:p>
            <a:pPr algn="ctr"/>
            <a:r>
              <a:rPr lang="en-US" sz="1400" b="1" cap="none" spc="0" dirty="0">
                <a:ln w="0"/>
                <a:solidFill>
                  <a:schemeClr val="accent5"/>
                </a:solidFill>
              </a:rPr>
              <a:t>2</a:t>
            </a:r>
            <a:r>
              <a:rPr lang="en-US" sz="1400" b="1" cap="none" spc="0" baseline="30000" dirty="0">
                <a:ln w="0"/>
                <a:solidFill>
                  <a:schemeClr val="accent5"/>
                </a:solidFill>
              </a:rPr>
              <a:t>nd</a:t>
            </a:r>
            <a:r>
              <a:rPr lang="en-US" sz="1400" b="1" cap="none" spc="0" dirty="0">
                <a:ln w="0"/>
                <a:solidFill>
                  <a:schemeClr val="accent5"/>
                </a:solidFill>
              </a:rPr>
              <a:t> Week  |  30</a:t>
            </a:r>
            <a:r>
              <a:rPr lang="en-US" sz="1400" b="1" cap="none" spc="0" baseline="30000" dirty="0">
                <a:ln w="0"/>
                <a:solidFill>
                  <a:schemeClr val="accent5"/>
                </a:solidFill>
              </a:rPr>
              <a:t>th</a:t>
            </a:r>
            <a:r>
              <a:rPr lang="en-US" sz="1400" b="1" cap="none" spc="0" dirty="0">
                <a:ln w="0"/>
                <a:solidFill>
                  <a:schemeClr val="accent5"/>
                </a:solidFill>
              </a:rPr>
              <a:t> April</a:t>
            </a:r>
            <a:endParaRPr lang="en-US" sz="1400" dirty="0">
              <a:ln w="0"/>
              <a:solidFill>
                <a:schemeClr val="accent5"/>
              </a:solidFill>
            </a:endParaRPr>
          </a:p>
          <a:p>
            <a:pPr algn="ctr"/>
            <a:r>
              <a:rPr lang="en-US" sz="1400" dirty="0">
                <a:ln w="0"/>
                <a:solidFill>
                  <a:schemeClr val="accent5"/>
                </a:solidFill>
              </a:rPr>
              <a:t>The Reverend Dr Michael Ward </a:t>
            </a:r>
          </a:p>
          <a:p>
            <a:pPr algn="ctr"/>
            <a:endParaRPr lang="en-US" sz="1400" i="1" dirty="0">
              <a:ln w="0"/>
              <a:solidFill>
                <a:schemeClr val="accent5"/>
              </a:solidFill>
            </a:endParaRPr>
          </a:p>
          <a:p>
            <a:pPr algn="ctr"/>
            <a:endParaRPr lang="en-US" sz="1400" b="1" cap="none" spc="0" dirty="0">
              <a:ln w="0"/>
              <a:solidFill>
                <a:schemeClr val="accent5"/>
              </a:solidFill>
            </a:endParaRPr>
          </a:p>
          <a:p>
            <a:pPr algn="ctr"/>
            <a:r>
              <a:rPr lang="en-US" sz="1400" b="1" cap="none" spc="0" dirty="0">
                <a:ln w="0"/>
                <a:solidFill>
                  <a:schemeClr val="accent5"/>
                </a:solidFill>
              </a:rPr>
              <a:t>3</a:t>
            </a:r>
            <a:r>
              <a:rPr lang="en-US" sz="1400" b="1" cap="none" spc="0" baseline="30000" dirty="0">
                <a:ln w="0"/>
                <a:solidFill>
                  <a:schemeClr val="accent5"/>
                </a:solidFill>
              </a:rPr>
              <a:t>rd</a:t>
            </a:r>
            <a:r>
              <a:rPr lang="en-US" sz="1400" b="1" cap="none" spc="0" dirty="0">
                <a:ln w="0"/>
                <a:solidFill>
                  <a:schemeClr val="accent5"/>
                </a:solidFill>
              </a:rPr>
              <a:t> Week  |  7</a:t>
            </a:r>
            <a:r>
              <a:rPr lang="en-US" sz="1400" b="1" cap="none" spc="0" baseline="30000" dirty="0">
                <a:ln w="0"/>
                <a:solidFill>
                  <a:schemeClr val="accent5"/>
                </a:solidFill>
              </a:rPr>
              <a:t>th</a:t>
            </a:r>
            <a:r>
              <a:rPr lang="en-US" sz="1400" b="1" cap="none" spc="0" dirty="0">
                <a:ln w="0"/>
                <a:solidFill>
                  <a:schemeClr val="accent5"/>
                </a:solidFill>
              </a:rPr>
              <a:t> May</a:t>
            </a:r>
          </a:p>
          <a:p>
            <a:pPr algn="ctr"/>
            <a:r>
              <a:rPr lang="en-US" sz="1400" b="1" dirty="0">
                <a:ln w="0"/>
                <a:solidFill>
                  <a:srgbClr val="C00000"/>
                </a:solidFill>
              </a:rPr>
              <a:t>Evensong with</a:t>
            </a:r>
            <a:r>
              <a:rPr lang="en-US" sz="1400" b="1" cap="none" spc="0" dirty="0">
                <a:ln w="0"/>
                <a:solidFill>
                  <a:srgbClr val="C00000"/>
                </a:solidFill>
              </a:rPr>
              <a:t> Confirmation </a:t>
            </a:r>
            <a:endParaRPr lang="en-US" sz="1400" dirty="0">
              <a:ln w="0"/>
              <a:solidFill>
                <a:schemeClr val="accent5"/>
              </a:solidFill>
            </a:endParaRPr>
          </a:p>
          <a:p>
            <a:pPr algn="ctr"/>
            <a:r>
              <a:rPr lang="en-US" sz="1400" dirty="0">
                <a:ln w="0"/>
                <a:solidFill>
                  <a:schemeClr val="accent5"/>
                </a:solidFill>
              </a:rPr>
              <a:t>The Right Reverend Dr Graham Kings</a:t>
            </a:r>
          </a:p>
          <a:p>
            <a:pPr algn="ctr"/>
            <a:endParaRPr lang="en-US" sz="1400" b="1" cap="none" spc="0" dirty="0">
              <a:ln w="0"/>
              <a:solidFill>
                <a:schemeClr val="accent5"/>
              </a:solidFill>
            </a:endParaRPr>
          </a:p>
          <a:p>
            <a:pPr algn="ctr"/>
            <a:endParaRPr lang="en-US" sz="1400" b="1" cap="none" spc="0" dirty="0">
              <a:ln w="0"/>
              <a:solidFill>
                <a:schemeClr val="accent5"/>
              </a:solidFill>
            </a:endParaRPr>
          </a:p>
          <a:p>
            <a:pPr algn="ctr"/>
            <a:r>
              <a:rPr lang="en-US" sz="1400" b="1" cap="none" spc="0" dirty="0">
                <a:ln w="0"/>
                <a:solidFill>
                  <a:schemeClr val="accent5"/>
                </a:solidFill>
              </a:rPr>
              <a:t>4</a:t>
            </a:r>
            <a:r>
              <a:rPr lang="en-US" sz="1400" b="1" cap="none" spc="0" baseline="30000" dirty="0">
                <a:ln w="0"/>
                <a:solidFill>
                  <a:schemeClr val="accent5"/>
                </a:solidFill>
              </a:rPr>
              <a:t>th</a:t>
            </a:r>
            <a:r>
              <a:rPr lang="en-US" sz="1400" b="1" cap="none" spc="0" dirty="0">
                <a:ln w="0"/>
                <a:solidFill>
                  <a:schemeClr val="accent5"/>
                </a:solidFill>
              </a:rPr>
              <a:t> Week  |  14</a:t>
            </a:r>
            <a:r>
              <a:rPr lang="en-US" sz="1400" b="1" cap="none" spc="0" baseline="30000" dirty="0">
                <a:ln w="0"/>
                <a:solidFill>
                  <a:schemeClr val="accent5"/>
                </a:solidFill>
              </a:rPr>
              <a:t>th</a:t>
            </a:r>
            <a:r>
              <a:rPr lang="en-US" sz="1400" b="1" cap="none" spc="0" dirty="0">
                <a:ln w="0"/>
                <a:solidFill>
                  <a:schemeClr val="accent5"/>
                </a:solidFill>
              </a:rPr>
              <a:t> May</a:t>
            </a:r>
            <a:endParaRPr lang="en-US" sz="1400" dirty="0">
              <a:ln w="0"/>
              <a:solidFill>
                <a:schemeClr val="accent5"/>
              </a:solidFill>
            </a:endParaRPr>
          </a:p>
          <a:p>
            <a:pPr algn="ctr"/>
            <a:r>
              <a:rPr lang="en-US" sz="1400" dirty="0">
                <a:ln w="0"/>
                <a:solidFill>
                  <a:schemeClr val="accent5"/>
                </a:solidFill>
              </a:rPr>
              <a:t>The Right Revered Tony Porter</a:t>
            </a:r>
          </a:p>
          <a:p>
            <a:pPr algn="ctr"/>
            <a:endParaRPr lang="en-US" sz="1400" dirty="0">
              <a:ln w="0"/>
              <a:solidFill>
                <a:schemeClr val="accent5"/>
              </a:solidFill>
            </a:endParaRPr>
          </a:p>
          <a:p>
            <a:pPr algn="ctr"/>
            <a:endParaRPr lang="en-US" sz="1400" i="1" dirty="0">
              <a:ln w="0"/>
              <a:solidFill>
                <a:schemeClr val="accent5"/>
              </a:solidFill>
            </a:endParaRPr>
          </a:p>
          <a:p>
            <a:pPr algn="ctr"/>
            <a:r>
              <a:rPr lang="en-US" sz="1400" b="1" cap="none" spc="0" dirty="0">
                <a:ln w="0"/>
                <a:solidFill>
                  <a:schemeClr val="accent5"/>
                </a:solidFill>
              </a:rPr>
              <a:t>5</a:t>
            </a:r>
            <a:r>
              <a:rPr lang="en-US" sz="1400" b="1" cap="none" spc="0" baseline="30000" dirty="0">
                <a:ln w="0"/>
                <a:solidFill>
                  <a:schemeClr val="accent5"/>
                </a:solidFill>
              </a:rPr>
              <a:t>th</a:t>
            </a:r>
            <a:r>
              <a:rPr lang="en-US" sz="1400" b="1" cap="none" spc="0" dirty="0">
                <a:ln w="0"/>
                <a:solidFill>
                  <a:schemeClr val="accent5"/>
                </a:solidFill>
              </a:rPr>
              <a:t> Week  |  21</a:t>
            </a:r>
            <a:r>
              <a:rPr lang="en-US" sz="1400" b="1" cap="none" spc="0" baseline="30000" dirty="0">
                <a:ln w="0"/>
                <a:solidFill>
                  <a:schemeClr val="accent5"/>
                </a:solidFill>
              </a:rPr>
              <a:t>st</a:t>
            </a:r>
            <a:r>
              <a:rPr lang="en-US" sz="1400" b="1" cap="none" spc="0" dirty="0">
                <a:ln w="0"/>
                <a:solidFill>
                  <a:schemeClr val="accent5"/>
                </a:solidFill>
              </a:rPr>
              <a:t> May</a:t>
            </a:r>
            <a:endParaRPr lang="en-US" sz="1400" dirty="0">
              <a:ln w="0"/>
              <a:solidFill>
                <a:schemeClr val="accent5"/>
              </a:solidFill>
            </a:endParaRPr>
          </a:p>
          <a:p>
            <a:pPr algn="ctr"/>
            <a:r>
              <a:rPr lang="en-US" sz="1400" dirty="0">
                <a:ln w="0"/>
                <a:solidFill>
                  <a:schemeClr val="accent5"/>
                </a:solidFill>
              </a:rPr>
              <a:t>The Reverend Susannah </a:t>
            </a:r>
            <a:r>
              <a:rPr lang="en-US" sz="1400" dirty="0" err="1">
                <a:ln w="0"/>
                <a:solidFill>
                  <a:schemeClr val="accent5"/>
                </a:solidFill>
              </a:rPr>
              <a:t>Reide</a:t>
            </a:r>
            <a:endParaRPr lang="en-US" sz="1400" dirty="0">
              <a:ln w="0"/>
              <a:solidFill>
                <a:schemeClr val="accent5"/>
              </a:solidFill>
            </a:endParaRPr>
          </a:p>
          <a:p>
            <a:pPr algn="ctr"/>
            <a:endParaRPr lang="en-US" sz="1400" i="1" dirty="0">
              <a:ln w="0"/>
              <a:solidFill>
                <a:schemeClr val="accent5"/>
              </a:solidFill>
            </a:endParaRPr>
          </a:p>
          <a:p>
            <a:pPr algn="ctr"/>
            <a:endParaRPr lang="en-US" sz="1400" i="1" dirty="0">
              <a:ln w="0"/>
              <a:solidFill>
                <a:schemeClr val="accent5"/>
              </a:solidFill>
            </a:endParaRPr>
          </a:p>
          <a:p>
            <a:pPr algn="ctr"/>
            <a:r>
              <a:rPr lang="en-US" sz="1400" b="1" cap="none" spc="0" dirty="0">
                <a:ln w="0"/>
                <a:solidFill>
                  <a:schemeClr val="accent5"/>
                </a:solidFill>
              </a:rPr>
              <a:t>6</a:t>
            </a:r>
            <a:r>
              <a:rPr lang="en-US" sz="1400" b="1" cap="none" spc="0" baseline="30000" dirty="0">
                <a:ln w="0"/>
                <a:solidFill>
                  <a:schemeClr val="accent5"/>
                </a:solidFill>
              </a:rPr>
              <a:t>th</a:t>
            </a:r>
            <a:r>
              <a:rPr lang="en-US" sz="1400" b="1" cap="none" spc="0" dirty="0">
                <a:ln w="0"/>
                <a:solidFill>
                  <a:schemeClr val="accent5"/>
                </a:solidFill>
              </a:rPr>
              <a:t> Week  |  28</a:t>
            </a:r>
            <a:r>
              <a:rPr lang="en-US" sz="1400" b="1" cap="none" spc="0" baseline="30000" dirty="0">
                <a:ln w="0"/>
                <a:solidFill>
                  <a:schemeClr val="accent5"/>
                </a:solidFill>
              </a:rPr>
              <a:t>th</a:t>
            </a:r>
            <a:r>
              <a:rPr lang="en-US" sz="1400" b="1" cap="none" spc="0" dirty="0">
                <a:ln w="0"/>
                <a:solidFill>
                  <a:schemeClr val="accent5"/>
                </a:solidFill>
              </a:rPr>
              <a:t> May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C00000"/>
                </a:solidFill>
                <a:effectLst/>
                <a:uLnTx/>
                <a:uFillTx/>
                <a:latin typeface="Segoe UI"/>
                <a:ea typeface="+mn-ea"/>
                <a:cs typeface="+mn-cs"/>
              </a:rPr>
              <a:t>Pentecost</a:t>
            </a:r>
          </a:p>
          <a:p>
            <a:pPr algn="ctr"/>
            <a:r>
              <a:rPr lang="en-US" sz="1400" dirty="0">
                <a:ln w="0"/>
                <a:solidFill>
                  <a:schemeClr val="accent5"/>
                </a:solidFill>
              </a:rPr>
              <a:t>Dr Keith White </a:t>
            </a:r>
          </a:p>
          <a:p>
            <a:pPr algn="ctr"/>
            <a:r>
              <a:rPr lang="en-US" sz="1400" dirty="0">
                <a:ln w="0"/>
                <a:solidFill>
                  <a:schemeClr val="accent5"/>
                </a:solidFill>
              </a:rPr>
              <a:t>Overlooked no more: Pandita </a:t>
            </a:r>
            <a:r>
              <a:rPr lang="en-US" sz="1400" dirty="0" err="1">
                <a:ln w="0"/>
                <a:solidFill>
                  <a:schemeClr val="accent5"/>
                </a:solidFill>
              </a:rPr>
              <a:t>Ramabai</a:t>
            </a:r>
            <a:endParaRPr lang="en-US" sz="1400" dirty="0">
              <a:ln w="0"/>
              <a:solidFill>
                <a:schemeClr val="accent5"/>
              </a:solidFill>
            </a:endParaRPr>
          </a:p>
          <a:p>
            <a:pPr algn="ctr"/>
            <a:endParaRPr lang="en-US" sz="1400" i="1" dirty="0">
              <a:ln w="0"/>
              <a:solidFill>
                <a:schemeClr val="accent5"/>
              </a:solidFill>
            </a:endParaRPr>
          </a:p>
          <a:p>
            <a:pPr algn="ctr"/>
            <a:endParaRPr lang="en-US" sz="1400" i="1" dirty="0">
              <a:ln w="0"/>
              <a:solidFill>
                <a:schemeClr val="accent5"/>
              </a:solidFill>
            </a:endParaRPr>
          </a:p>
          <a:p>
            <a:pPr algn="ctr"/>
            <a:r>
              <a:rPr lang="en-US" sz="1400" b="1" cap="none" spc="0" dirty="0">
                <a:ln w="0"/>
                <a:solidFill>
                  <a:schemeClr val="accent5"/>
                </a:solidFill>
              </a:rPr>
              <a:t>7</a:t>
            </a:r>
            <a:r>
              <a:rPr lang="en-US" sz="1400" b="1" cap="none" spc="0" baseline="30000" dirty="0">
                <a:ln w="0"/>
                <a:solidFill>
                  <a:schemeClr val="accent5"/>
                </a:solidFill>
              </a:rPr>
              <a:t>th</a:t>
            </a:r>
            <a:r>
              <a:rPr lang="en-US" sz="1400" b="1" cap="none" spc="0" dirty="0">
                <a:ln w="0"/>
                <a:solidFill>
                  <a:schemeClr val="accent5"/>
                </a:solidFill>
              </a:rPr>
              <a:t> Week  | 4</a:t>
            </a:r>
            <a:r>
              <a:rPr lang="en-US" sz="1400" b="1" cap="none" spc="0" baseline="30000" dirty="0">
                <a:ln w="0"/>
                <a:solidFill>
                  <a:schemeClr val="accent5"/>
                </a:solidFill>
              </a:rPr>
              <a:t>th</a:t>
            </a:r>
            <a:r>
              <a:rPr lang="en-US" sz="1400" b="1" cap="none" spc="0" dirty="0">
                <a:ln w="0"/>
                <a:solidFill>
                  <a:schemeClr val="accent5"/>
                </a:solidFill>
              </a:rPr>
              <a:t> June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ln w="0"/>
                <a:solidFill>
                  <a:srgbClr val="C00000"/>
                </a:solidFill>
                <a:latin typeface="Segoe UI"/>
              </a:rPr>
              <a:t>Trinity Sunday</a:t>
            </a:r>
            <a:r>
              <a:rPr lang="en-US" sz="1400" b="1" cap="none" spc="0" dirty="0">
                <a:ln w="0"/>
                <a:solidFill>
                  <a:schemeClr val="accent5"/>
                </a:solidFill>
              </a:rPr>
              <a:t> </a:t>
            </a:r>
          </a:p>
          <a:p>
            <a:pPr algn="ctr"/>
            <a:r>
              <a:rPr lang="en-US" sz="1400" cap="none" spc="0" dirty="0">
                <a:ln w="0"/>
                <a:solidFill>
                  <a:schemeClr val="accent5"/>
                </a:solidFill>
              </a:rPr>
              <a:t>Ordinand Christina Peacock</a:t>
            </a:r>
          </a:p>
          <a:p>
            <a:pPr algn="ctr"/>
            <a:endParaRPr lang="en-US" sz="1400" dirty="0">
              <a:ln w="0"/>
              <a:solidFill>
                <a:schemeClr val="accent5"/>
              </a:solidFill>
            </a:endParaRPr>
          </a:p>
          <a:p>
            <a:pPr algn="ctr"/>
            <a:endParaRPr lang="en-US" sz="1400" b="1" cap="none" spc="0" dirty="0">
              <a:ln w="0"/>
              <a:solidFill>
                <a:schemeClr val="accent5"/>
              </a:solidFill>
            </a:endParaRPr>
          </a:p>
          <a:p>
            <a:pPr algn="ctr"/>
            <a:r>
              <a:rPr lang="en-US" sz="1400" b="1" cap="none" spc="0" dirty="0">
                <a:ln w="0"/>
                <a:solidFill>
                  <a:schemeClr val="accent5"/>
                </a:solidFill>
              </a:rPr>
              <a:t>8</a:t>
            </a:r>
            <a:r>
              <a:rPr lang="en-US" sz="1400" b="1" cap="none" spc="0" baseline="30000" dirty="0">
                <a:ln w="0"/>
                <a:solidFill>
                  <a:schemeClr val="accent5"/>
                </a:solidFill>
              </a:rPr>
              <a:t>th</a:t>
            </a:r>
            <a:r>
              <a:rPr lang="en-US" sz="1400" b="1" cap="none" spc="0" dirty="0">
                <a:ln w="0"/>
                <a:solidFill>
                  <a:schemeClr val="accent5"/>
                </a:solidFill>
              </a:rPr>
              <a:t> Week  |  11</a:t>
            </a:r>
            <a:r>
              <a:rPr lang="en-US" sz="1400" b="1" cap="none" spc="0" baseline="30000" dirty="0">
                <a:ln w="0"/>
                <a:solidFill>
                  <a:schemeClr val="accent5"/>
                </a:solidFill>
              </a:rPr>
              <a:t>th</a:t>
            </a:r>
            <a:r>
              <a:rPr lang="en-US" sz="1400" b="1" cap="none" spc="0" dirty="0">
                <a:ln w="0"/>
                <a:solidFill>
                  <a:schemeClr val="accent5"/>
                </a:solidFill>
              </a:rPr>
              <a:t> June </a:t>
            </a:r>
          </a:p>
          <a:p>
            <a:pPr algn="ctr"/>
            <a:r>
              <a:rPr lang="en-US" sz="1400" b="1" dirty="0">
                <a:ln w="0"/>
                <a:solidFill>
                  <a:srgbClr val="C00000"/>
                </a:solidFill>
                <a:latin typeface="Segoe UI"/>
              </a:rPr>
              <a:t>Leavers’ Service</a:t>
            </a:r>
            <a:endParaRPr lang="en-US" sz="1400" b="1" cap="none" spc="0" dirty="0">
              <a:ln w="0"/>
              <a:solidFill>
                <a:schemeClr val="accent5"/>
              </a:solidFill>
            </a:endParaRPr>
          </a:p>
          <a:p>
            <a:pPr algn="ctr"/>
            <a:r>
              <a:rPr lang="en-US" sz="1400" dirty="0">
                <a:ln w="0"/>
                <a:solidFill>
                  <a:schemeClr val="accent5"/>
                </a:solidFill>
              </a:rPr>
              <a:t>The Chaplain </a:t>
            </a:r>
            <a:endParaRPr lang="en-US" sz="1400" cap="none" spc="0" dirty="0">
              <a:ln w="0"/>
              <a:solidFill>
                <a:schemeClr val="accent5"/>
              </a:solidFill>
            </a:endParaRPr>
          </a:p>
          <a:p>
            <a:pPr algn="ctr"/>
            <a:endParaRPr lang="en-US" sz="1400" dirty="0">
              <a:ln w="0"/>
              <a:solidFill>
                <a:schemeClr val="accent5"/>
              </a:solidFill>
            </a:endParaRPr>
          </a:p>
        </p:txBody>
      </p:sp>
      <p:sp>
        <p:nvSpPr>
          <p:cNvPr id="12" name="Rectangle 11">
            <a:extLst>
              <a:ext uri="{FF2B5EF4-FFF2-40B4-BE49-F238E27FC236}">
                <a16:creationId xmlns:a16="http://schemas.microsoft.com/office/drawing/2014/main" id="{12AE531D-D971-9D8E-75CD-3972E2CA13C7}"/>
              </a:ext>
            </a:extLst>
          </p:cNvPr>
          <p:cNvSpPr/>
          <p:nvPr/>
        </p:nvSpPr>
        <p:spPr>
          <a:xfrm>
            <a:off x="403484" y="9194533"/>
            <a:ext cx="6051032" cy="454292"/>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9D06EEE-735D-D8D5-C9CB-047B96FC3501}"/>
              </a:ext>
            </a:extLst>
          </p:cNvPr>
          <p:cNvSpPr/>
          <p:nvPr/>
        </p:nvSpPr>
        <p:spPr>
          <a:xfrm>
            <a:off x="917904" y="9217938"/>
            <a:ext cx="5022191" cy="430887"/>
          </a:xfrm>
          <a:prstGeom prst="rect">
            <a:avLst/>
          </a:prstGeom>
          <a:noFill/>
        </p:spPr>
        <p:txBody>
          <a:bodyPr wrap="square" lIns="91440" tIns="45720" rIns="91440" bIns="45720">
            <a:spAutoFit/>
          </a:bodyPr>
          <a:lstStyle/>
          <a:p>
            <a:pPr algn="ctr"/>
            <a:r>
              <a:rPr lang="en-US" sz="1100" i="1" dirty="0">
                <a:ln w="0"/>
                <a:solidFill>
                  <a:schemeClr val="bg1"/>
                </a:solidFill>
              </a:rPr>
              <a:t>College members and their guests are invited to join the Chaplain and preacher for drinks in the Old Library after the service.</a:t>
            </a:r>
            <a:endParaRPr lang="en-US" sz="1000" i="1" dirty="0">
              <a:ln w="0"/>
              <a:solidFill>
                <a:schemeClr val="bg1"/>
              </a:solidFill>
            </a:endParaRPr>
          </a:p>
        </p:txBody>
      </p:sp>
    </p:spTree>
    <p:extLst>
      <p:ext uri="{BB962C8B-B14F-4D97-AF65-F5344CB8AC3E}">
        <p14:creationId xmlns:p14="http://schemas.microsoft.com/office/powerpoint/2010/main" val="73259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1EBE9-0056-376E-937C-AD9BA77CEA14}"/>
              </a:ext>
            </a:extLst>
          </p:cNvPr>
          <p:cNvSpPr/>
          <p:nvPr/>
        </p:nvSpPr>
        <p:spPr>
          <a:xfrm>
            <a:off x="403484" y="287009"/>
            <a:ext cx="3384120" cy="195136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FF58DAE-8695-07E4-5983-DDB442806DB0}"/>
              </a:ext>
            </a:extLst>
          </p:cNvPr>
          <p:cNvSpPr/>
          <p:nvPr/>
        </p:nvSpPr>
        <p:spPr>
          <a:xfrm>
            <a:off x="403484" y="287009"/>
            <a:ext cx="3384120" cy="437066"/>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B3DE552-D9E0-3E5E-06FB-47C0B4A439CF}"/>
              </a:ext>
            </a:extLst>
          </p:cNvPr>
          <p:cNvSpPr/>
          <p:nvPr/>
        </p:nvSpPr>
        <p:spPr>
          <a:xfrm>
            <a:off x="442313" y="320876"/>
            <a:ext cx="3306462" cy="369332"/>
          </a:xfrm>
          <a:prstGeom prst="rect">
            <a:avLst/>
          </a:prstGeom>
          <a:noFill/>
        </p:spPr>
        <p:txBody>
          <a:bodyPr wrap="square" lIns="91440" tIns="45720" rIns="91440" bIns="45720">
            <a:spAutoFit/>
          </a:bodyPr>
          <a:lstStyle/>
          <a:p>
            <a:pPr algn="ctr"/>
            <a:r>
              <a:rPr lang="en-US" b="0" cap="none" spc="0" dirty="0">
                <a:ln w="0"/>
                <a:solidFill>
                  <a:schemeClr val="bg1"/>
                </a:solidFill>
                <a:latin typeface="+mj-lt"/>
              </a:rPr>
              <a:t>EXPORING FAITHS</a:t>
            </a:r>
          </a:p>
        </p:txBody>
      </p:sp>
      <p:sp>
        <p:nvSpPr>
          <p:cNvPr id="5" name="Rectangle 4">
            <a:extLst>
              <a:ext uri="{FF2B5EF4-FFF2-40B4-BE49-F238E27FC236}">
                <a16:creationId xmlns:a16="http://schemas.microsoft.com/office/drawing/2014/main" id="{D512C097-18C2-B0B7-63D4-5EEF3DF88F33}"/>
              </a:ext>
            </a:extLst>
          </p:cNvPr>
          <p:cNvSpPr/>
          <p:nvPr/>
        </p:nvSpPr>
        <p:spPr>
          <a:xfrm>
            <a:off x="403484" y="821395"/>
            <a:ext cx="3384120" cy="171585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w="0"/>
                <a:solidFill>
                  <a:srgbClr val="37444C"/>
                </a:solidFill>
                <a:effectLst/>
                <a:uLnTx/>
                <a:uFillTx/>
                <a:latin typeface="Segoe UI"/>
                <a:ea typeface="+mn-ea"/>
                <a:cs typeface="+mn-cs"/>
              </a:rPr>
              <a:t>The Chaplain is always keen to talk to members of the college community with questions about faith issues.</a:t>
            </a:r>
            <a:endParaRPr lang="en-US" sz="1200" dirty="0">
              <a:ln w="0"/>
            </a:endParaRPr>
          </a:p>
          <a:p>
            <a:pPr algn="ctr"/>
            <a:r>
              <a:rPr lang="en-US" sz="1200" dirty="0">
                <a:ln w="0"/>
              </a:rPr>
              <a:t>For information on a range of interfaith opportunities, such as philosophy, the arts, and scriptural reasoning: </a:t>
            </a:r>
          </a:p>
          <a:p>
            <a:pPr algn="ctr"/>
            <a:r>
              <a:rPr lang="en-US" sz="1200" dirty="0">
                <a:ln w="0"/>
              </a:rPr>
              <a:t>https://www.oxfordinterfaithforum.org/</a:t>
            </a:r>
          </a:p>
          <a:p>
            <a:pPr algn="ctr"/>
            <a:endParaRPr lang="en-US" sz="1100" cap="none" spc="0" dirty="0">
              <a:ln w="0"/>
            </a:endParaRPr>
          </a:p>
          <a:p>
            <a:pPr algn="ctr"/>
            <a:endParaRPr lang="en-US" sz="1050" b="1" cap="none" spc="0" dirty="0">
              <a:ln w="0"/>
            </a:endParaRPr>
          </a:p>
        </p:txBody>
      </p:sp>
      <p:sp>
        <p:nvSpPr>
          <p:cNvPr id="6" name="Rectangle 5">
            <a:extLst>
              <a:ext uri="{FF2B5EF4-FFF2-40B4-BE49-F238E27FC236}">
                <a16:creationId xmlns:a16="http://schemas.microsoft.com/office/drawing/2014/main" id="{4027FDE3-96BC-9D80-77A6-E6DFBB462825}"/>
              </a:ext>
            </a:extLst>
          </p:cNvPr>
          <p:cNvSpPr/>
          <p:nvPr/>
        </p:nvSpPr>
        <p:spPr>
          <a:xfrm>
            <a:off x="3956309" y="287009"/>
            <a:ext cx="2498207" cy="195136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F25BD4C-F8E8-AA52-5DF6-3C6935636C24}"/>
              </a:ext>
            </a:extLst>
          </p:cNvPr>
          <p:cNvSpPr/>
          <p:nvPr/>
        </p:nvSpPr>
        <p:spPr>
          <a:xfrm>
            <a:off x="3956309" y="287009"/>
            <a:ext cx="2498207" cy="437066"/>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BF50030-5590-5F06-9ECA-DE9F82EBE087}"/>
              </a:ext>
            </a:extLst>
          </p:cNvPr>
          <p:cNvSpPr/>
          <p:nvPr/>
        </p:nvSpPr>
        <p:spPr>
          <a:xfrm>
            <a:off x="3995136" y="310584"/>
            <a:ext cx="2420549" cy="369332"/>
          </a:xfrm>
          <a:prstGeom prst="rect">
            <a:avLst/>
          </a:prstGeom>
          <a:noFill/>
        </p:spPr>
        <p:txBody>
          <a:bodyPr wrap="square" lIns="91440" tIns="45720" rIns="91440" bIns="45720">
            <a:spAutoFit/>
          </a:bodyPr>
          <a:lstStyle/>
          <a:p>
            <a:pPr algn="ctr"/>
            <a:r>
              <a:rPr lang="en-US" b="0" cap="none" spc="0" dirty="0">
                <a:ln w="0"/>
                <a:solidFill>
                  <a:schemeClr val="bg1"/>
                </a:solidFill>
                <a:latin typeface="+mj-lt"/>
              </a:rPr>
              <a:t>Hertford Christians</a:t>
            </a:r>
          </a:p>
        </p:txBody>
      </p:sp>
      <p:sp>
        <p:nvSpPr>
          <p:cNvPr id="9" name="Rectangle 8">
            <a:extLst>
              <a:ext uri="{FF2B5EF4-FFF2-40B4-BE49-F238E27FC236}">
                <a16:creationId xmlns:a16="http://schemas.microsoft.com/office/drawing/2014/main" id="{CB21198C-94E5-2941-FFE3-2AE864072407}"/>
              </a:ext>
            </a:extLst>
          </p:cNvPr>
          <p:cNvSpPr/>
          <p:nvPr/>
        </p:nvSpPr>
        <p:spPr>
          <a:xfrm>
            <a:off x="3995136" y="821395"/>
            <a:ext cx="2420549" cy="1338828"/>
          </a:xfrm>
          <a:prstGeom prst="rect">
            <a:avLst/>
          </a:prstGeom>
          <a:noFill/>
        </p:spPr>
        <p:txBody>
          <a:bodyPr wrap="square" lIns="91440" tIns="45720" rIns="91440" bIns="45720">
            <a:spAutoFit/>
          </a:bodyPr>
          <a:lstStyle/>
          <a:p>
            <a:pPr algn="ctr"/>
            <a:r>
              <a:rPr lang="en-GB" sz="1100" b="1" dirty="0">
                <a:ln w="0"/>
              </a:rPr>
              <a:t>Christian Union</a:t>
            </a:r>
          </a:p>
          <a:p>
            <a:pPr algn="ctr"/>
            <a:endParaRPr lang="en-GB" sz="1100" dirty="0">
              <a:ln w="0"/>
            </a:endParaRPr>
          </a:p>
          <a:p>
            <a:pPr algn="ctr"/>
            <a:r>
              <a:rPr lang="en-GB" sz="1100" dirty="0">
                <a:ln w="0"/>
              </a:rPr>
              <a:t> </a:t>
            </a:r>
            <a:r>
              <a:rPr lang="en-GB" sz="1200" dirty="0">
                <a:ln w="0"/>
                <a:latin typeface="Segoe UI" panose="020B0502040204020203" pitchFamily="34" charset="0"/>
                <a:cs typeface="Segoe UI" panose="020B0502040204020203" pitchFamily="34" charset="0"/>
              </a:rPr>
              <a:t>C.U. meets weekly. Contact </a:t>
            </a:r>
            <a:r>
              <a:rPr lang="en-GB" sz="1200" dirty="0" err="1">
                <a:ln w="0"/>
                <a:latin typeface="Segoe UI" panose="020B0502040204020203" pitchFamily="34" charset="0"/>
                <a:cs typeface="Segoe UI" panose="020B0502040204020203" pitchFamily="34" charset="0"/>
              </a:rPr>
              <a:t>Enkhtamir</a:t>
            </a:r>
            <a:r>
              <a:rPr lang="en-GB" sz="1200" dirty="0">
                <a:ln w="0"/>
                <a:latin typeface="Segoe UI" panose="020B0502040204020203" pitchFamily="34" charset="0"/>
                <a:cs typeface="Segoe UI" panose="020B0502040204020203" pitchFamily="34" charset="0"/>
              </a:rPr>
              <a:t> </a:t>
            </a:r>
            <a:r>
              <a:rPr lang="en-GB" sz="1200" dirty="0" err="1">
                <a:ln w="0"/>
                <a:latin typeface="Segoe UI" panose="020B0502040204020203" pitchFamily="34" charset="0"/>
                <a:cs typeface="Segoe UI" panose="020B0502040204020203" pitchFamily="34" charset="0"/>
              </a:rPr>
              <a:t>Erdenebulgan</a:t>
            </a:r>
            <a:r>
              <a:rPr lang="en-GB" sz="1200" dirty="0">
                <a:ln w="0"/>
                <a:latin typeface="Segoe UI" panose="020B0502040204020203" pitchFamily="34" charset="0"/>
                <a:cs typeface="Segoe UI" panose="020B0502040204020203" pitchFamily="34" charset="0"/>
              </a:rPr>
              <a:t> for further details.</a:t>
            </a:r>
          </a:p>
          <a:p>
            <a:pPr algn="ctr"/>
            <a:endParaRPr lang="en-GB" sz="1200" dirty="0">
              <a:ln w="0"/>
              <a:latin typeface="Segoe UI" panose="020B0502040204020203" pitchFamily="34" charset="0"/>
              <a:cs typeface="Segoe UI" panose="020B0502040204020203" pitchFamily="34" charset="0"/>
            </a:endParaRPr>
          </a:p>
          <a:p>
            <a:pPr algn="ctr"/>
            <a:endParaRPr lang="en-US" sz="1100" cap="none" spc="0" dirty="0">
              <a:ln w="0"/>
            </a:endParaRPr>
          </a:p>
        </p:txBody>
      </p:sp>
      <p:sp>
        <p:nvSpPr>
          <p:cNvPr id="11" name="Rectangle 10">
            <a:extLst>
              <a:ext uri="{FF2B5EF4-FFF2-40B4-BE49-F238E27FC236}">
                <a16:creationId xmlns:a16="http://schemas.microsoft.com/office/drawing/2014/main" id="{FA232384-2135-81E5-3532-600E30576357}"/>
              </a:ext>
            </a:extLst>
          </p:cNvPr>
          <p:cNvSpPr/>
          <p:nvPr/>
        </p:nvSpPr>
        <p:spPr>
          <a:xfrm>
            <a:off x="403484" y="2373795"/>
            <a:ext cx="6051032" cy="727503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9CFADCF-C34C-DFBC-73DE-A5A71144A4A7}"/>
              </a:ext>
            </a:extLst>
          </p:cNvPr>
          <p:cNvSpPr/>
          <p:nvPr/>
        </p:nvSpPr>
        <p:spPr>
          <a:xfrm>
            <a:off x="403484" y="2373795"/>
            <a:ext cx="6051032" cy="437066"/>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C6330BB-743C-EDE4-C849-C97B4FD4B88F}"/>
              </a:ext>
            </a:extLst>
          </p:cNvPr>
          <p:cNvSpPr/>
          <p:nvPr/>
        </p:nvSpPr>
        <p:spPr>
          <a:xfrm>
            <a:off x="884538" y="2407662"/>
            <a:ext cx="5088924" cy="369332"/>
          </a:xfrm>
          <a:prstGeom prst="rect">
            <a:avLst/>
          </a:prstGeom>
          <a:noFill/>
        </p:spPr>
        <p:txBody>
          <a:bodyPr wrap="square" lIns="91440" tIns="45720" rIns="91440" bIns="45720">
            <a:spAutoFit/>
          </a:bodyPr>
          <a:lstStyle/>
          <a:p>
            <a:pPr algn="ctr"/>
            <a:r>
              <a:rPr lang="en-US" b="0" cap="none" spc="0" dirty="0">
                <a:ln w="0"/>
                <a:solidFill>
                  <a:schemeClr val="bg1"/>
                </a:solidFill>
                <a:latin typeface="+mj-lt"/>
              </a:rPr>
              <a:t>FAITH MATTERS</a:t>
            </a:r>
          </a:p>
        </p:txBody>
      </p:sp>
      <p:pic>
        <p:nvPicPr>
          <p:cNvPr id="10" name="Picture 9">
            <a:extLst>
              <a:ext uri="{FF2B5EF4-FFF2-40B4-BE49-F238E27FC236}">
                <a16:creationId xmlns:a16="http://schemas.microsoft.com/office/drawing/2014/main" id="{63FA1152-53BE-379D-79B3-A8F7189FC809}"/>
              </a:ext>
            </a:extLst>
          </p:cNvPr>
          <p:cNvPicPr>
            <a:picLocks noChangeAspect="1"/>
          </p:cNvPicPr>
          <p:nvPr/>
        </p:nvPicPr>
        <p:blipFill>
          <a:blip r:embed="rId2"/>
          <a:stretch>
            <a:fillRect/>
          </a:stretch>
        </p:blipFill>
        <p:spPr>
          <a:xfrm>
            <a:off x="1228965" y="2885787"/>
            <a:ext cx="4400069" cy="6709629"/>
          </a:xfrm>
          <a:prstGeom prst="rect">
            <a:avLst/>
          </a:prstGeom>
        </p:spPr>
      </p:pic>
    </p:spTree>
    <p:extLst>
      <p:ext uri="{BB962C8B-B14F-4D97-AF65-F5344CB8AC3E}">
        <p14:creationId xmlns:p14="http://schemas.microsoft.com/office/powerpoint/2010/main" val="143515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075F0C-210C-4757-913A-5E9FC8153B52}"/>
              </a:ext>
            </a:extLst>
          </p:cNvPr>
          <p:cNvSpPr/>
          <p:nvPr/>
        </p:nvSpPr>
        <p:spPr>
          <a:xfrm>
            <a:off x="763045" y="6601609"/>
            <a:ext cx="5331909" cy="1446550"/>
          </a:xfrm>
          <a:prstGeom prst="rect">
            <a:avLst/>
          </a:prstGeom>
          <a:noFill/>
        </p:spPr>
        <p:txBody>
          <a:bodyPr wrap="none" lIns="91440" tIns="45720" rIns="91440" bIns="45720">
            <a:spAutoFit/>
          </a:bodyPr>
          <a:lstStyle/>
          <a:p>
            <a:pPr algn="ctr"/>
            <a:r>
              <a:rPr lang="en-US" sz="8800" b="0" cap="none" spc="0" dirty="0">
                <a:ln w="0"/>
                <a:latin typeface="FreightDisp Pro Medium" panose="02000603080000020004" pitchFamily="50" charset="0"/>
              </a:rPr>
              <a:t>The Chapel</a:t>
            </a:r>
          </a:p>
        </p:txBody>
      </p:sp>
      <p:pic>
        <p:nvPicPr>
          <p:cNvPr id="7" name="Picture 6" descr="Logo&#10;&#10;Description automatically generated">
            <a:extLst>
              <a:ext uri="{FF2B5EF4-FFF2-40B4-BE49-F238E27FC236}">
                <a16:creationId xmlns:a16="http://schemas.microsoft.com/office/drawing/2014/main" id="{6D9C84D9-29A8-4B52-A43F-FCE58E71E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622" y="359772"/>
            <a:ext cx="3050755" cy="1570628"/>
          </a:xfrm>
          <a:prstGeom prst="rect">
            <a:avLst/>
          </a:prstGeom>
        </p:spPr>
      </p:pic>
      <p:sp>
        <p:nvSpPr>
          <p:cNvPr id="9" name="Rectangle 8">
            <a:extLst>
              <a:ext uri="{FF2B5EF4-FFF2-40B4-BE49-F238E27FC236}">
                <a16:creationId xmlns:a16="http://schemas.microsoft.com/office/drawing/2014/main" id="{6EC6992F-1C82-4C39-9932-EFF630AD5791}"/>
              </a:ext>
            </a:extLst>
          </p:cNvPr>
          <p:cNvSpPr/>
          <p:nvPr/>
        </p:nvSpPr>
        <p:spPr>
          <a:xfrm>
            <a:off x="624705" y="6130493"/>
            <a:ext cx="5606760" cy="543610"/>
          </a:xfrm>
          <a:prstGeom prst="rect">
            <a:avLst/>
          </a:prstGeom>
          <a:noFill/>
        </p:spPr>
        <p:txBody>
          <a:bodyPr wrap="square" lIns="91440" tIns="45720" rIns="91440" bIns="45720">
            <a:spAutoFit/>
          </a:bodyPr>
          <a:lstStyle/>
          <a:p>
            <a:pPr marR="71120" algn="ctr">
              <a:lnSpc>
                <a:spcPct val="106000"/>
              </a:lnSpc>
              <a:spcAft>
                <a:spcPts val="800"/>
              </a:spcAft>
            </a:pPr>
            <a:r>
              <a:rPr lang="en-US" sz="1100" b="0" cap="none" spc="0" dirty="0">
                <a:ln w="0"/>
                <a:solidFill>
                  <a:schemeClr val="tx2"/>
                </a:solidFill>
              </a:rPr>
              <a:t>Photo courtesy of </a:t>
            </a:r>
            <a:r>
              <a:rPr lang="en-US" sz="1100" b="0" cap="none" spc="0" dirty="0" err="1">
                <a:ln w="0"/>
                <a:solidFill>
                  <a:schemeClr val="tx2"/>
                </a:solidFill>
              </a:rPr>
              <a:t>Ranjamrittika</a:t>
            </a:r>
            <a:r>
              <a:rPr lang="en-US" sz="1100" b="0" cap="none" spc="0" dirty="0">
                <a:ln w="0"/>
                <a:solidFill>
                  <a:schemeClr val="tx2"/>
                </a:solidFill>
              </a:rPr>
              <a:t> Bhowmik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100" b="0" cap="none" spc="0" dirty="0">
                <a:ln w="0"/>
                <a:solidFill>
                  <a:schemeClr val="tx2"/>
                </a:solidFill>
              </a:rPr>
              <a:t>  </a:t>
            </a:r>
          </a:p>
        </p:txBody>
      </p:sp>
      <p:sp>
        <p:nvSpPr>
          <p:cNvPr id="10" name="Rectangle 9">
            <a:extLst>
              <a:ext uri="{FF2B5EF4-FFF2-40B4-BE49-F238E27FC236}">
                <a16:creationId xmlns:a16="http://schemas.microsoft.com/office/drawing/2014/main" id="{C17F8596-BEA4-4348-BEE4-BE3C1575BBFD}"/>
              </a:ext>
            </a:extLst>
          </p:cNvPr>
          <p:cNvSpPr/>
          <p:nvPr/>
        </p:nvSpPr>
        <p:spPr>
          <a:xfrm>
            <a:off x="674593" y="8440413"/>
            <a:ext cx="5506986" cy="771322"/>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3455D12-FE58-41E1-9256-ACE0BB3E20CB}"/>
              </a:ext>
            </a:extLst>
          </p:cNvPr>
          <p:cNvSpPr/>
          <p:nvPr/>
        </p:nvSpPr>
        <p:spPr>
          <a:xfrm>
            <a:off x="625619" y="8533686"/>
            <a:ext cx="5606760" cy="584775"/>
          </a:xfrm>
          <a:prstGeom prst="rect">
            <a:avLst/>
          </a:prstGeom>
          <a:noFill/>
        </p:spPr>
        <p:txBody>
          <a:bodyPr wrap="square" lIns="91440" tIns="45720" rIns="91440" bIns="45720">
            <a:spAutoFit/>
          </a:bodyPr>
          <a:lstStyle/>
          <a:p>
            <a:pPr algn="ctr"/>
            <a:r>
              <a:rPr lang="en-US" sz="3200" dirty="0">
                <a:ln w="0"/>
                <a:solidFill>
                  <a:schemeClr val="bg1"/>
                </a:solidFill>
                <a:latin typeface="+mj-lt"/>
              </a:rPr>
              <a:t>TRINIT</a:t>
            </a:r>
            <a:r>
              <a:rPr lang="en-US" sz="3200" b="0" cap="none" dirty="0">
                <a:ln w="0"/>
                <a:solidFill>
                  <a:schemeClr val="bg1"/>
                </a:solidFill>
                <a:latin typeface="+mj-lt"/>
              </a:rPr>
              <a:t>Y TERM 2023</a:t>
            </a:r>
          </a:p>
        </p:txBody>
      </p:sp>
      <p:pic>
        <p:nvPicPr>
          <p:cNvPr id="3" name="Picture 2">
            <a:extLst>
              <a:ext uri="{FF2B5EF4-FFF2-40B4-BE49-F238E27FC236}">
                <a16:creationId xmlns:a16="http://schemas.microsoft.com/office/drawing/2014/main" id="{7B62E4D8-CBE6-E16E-5746-32FB1A9DE146}"/>
              </a:ext>
            </a:extLst>
          </p:cNvPr>
          <p:cNvPicPr>
            <a:picLocks noChangeAspect="1"/>
          </p:cNvPicPr>
          <p:nvPr/>
        </p:nvPicPr>
        <p:blipFill>
          <a:blip r:embed="rId3"/>
          <a:stretch>
            <a:fillRect/>
          </a:stretch>
        </p:blipFill>
        <p:spPr>
          <a:xfrm>
            <a:off x="1794602" y="2199678"/>
            <a:ext cx="3266965" cy="4009677"/>
          </a:xfrm>
          <a:prstGeom prst="rect">
            <a:avLst/>
          </a:prstGeom>
        </p:spPr>
      </p:pic>
    </p:spTree>
    <p:extLst>
      <p:ext uri="{BB962C8B-B14F-4D97-AF65-F5344CB8AC3E}">
        <p14:creationId xmlns:p14="http://schemas.microsoft.com/office/powerpoint/2010/main" val="2791512773"/>
      </p:ext>
    </p:extLst>
  </p:cSld>
  <p:clrMapOvr>
    <a:masterClrMapping/>
  </p:clrMapOvr>
</p:sld>
</file>

<file path=ppt/theme/theme1.xml><?xml version="1.0" encoding="utf-8"?>
<a:theme xmlns:a="http://schemas.openxmlformats.org/drawingml/2006/main" name="Office Theme">
  <a:themeElements>
    <a:clrScheme name="Hertford">
      <a:dk1>
        <a:srgbClr val="37444C"/>
      </a:dk1>
      <a:lt1>
        <a:sysClr val="window" lastClr="FFFFFF"/>
      </a:lt1>
      <a:dk2>
        <a:srgbClr val="AF1E37"/>
      </a:dk2>
      <a:lt2>
        <a:srgbClr val="AAB1B3"/>
      </a:lt2>
      <a:accent1>
        <a:srgbClr val="AF1E37"/>
      </a:accent1>
      <a:accent2>
        <a:srgbClr val="37444C"/>
      </a:accent2>
      <a:accent3>
        <a:srgbClr val="F2A900"/>
      </a:accent3>
      <a:accent4>
        <a:srgbClr val="AAB1B3"/>
      </a:accent4>
      <a:accent5>
        <a:srgbClr val="000000"/>
      </a:accent5>
      <a:accent6>
        <a:srgbClr val="FFFFFF"/>
      </a:accent6>
      <a:hlink>
        <a:srgbClr val="AF1E37"/>
      </a:hlink>
      <a:folHlink>
        <a:srgbClr val="AAB1B3"/>
      </a:folHlink>
    </a:clrScheme>
    <a:fontScheme name="Hertford Segoe">
      <a:majorFont>
        <a:latin typeface="Segoe UI Semibold"/>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608</Words>
  <Application>Microsoft Office PowerPoint</Application>
  <PresentationFormat>A4 Paper (210x297 mm)</PresentationFormat>
  <Paragraphs>93</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FreightDisp Pro Medium</vt:lpstr>
      <vt:lpstr>Roboto</vt:lpstr>
      <vt:lpstr>Segoe UI</vt:lpstr>
      <vt:lpstr>Segoe UI Semibold</vt:lpstr>
      <vt:lpstr>Office Theme</vt:lpstr>
      <vt:lpstr>PowerPoint Presentation</vt:lpstr>
      <vt:lpstr>PowerPoint Presentation</vt:lpstr>
      <vt:lpstr>PowerPoint Presentation</vt:lpstr>
      <vt:lpstr>PowerPoint Presentation</vt:lpstr>
    </vt:vector>
  </TitlesOfParts>
  <Company>Hertford College, 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Stazicker</dc:creator>
  <cp:lastModifiedBy>Mia Smith</cp:lastModifiedBy>
  <cp:revision>3</cp:revision>
  <cp:lastPrinted>2023-01-13T09:19:16Z</cp:lastPrinted>
  <dcterms:created xsi:type="dcterms:W3CDTF">2022-06-07T11:11:18Z</dcterms:created>
  <dcterms:modified xsi:type="dcterms:W3CDTF">2023-04-20T08:00:44Z</dcterms:modified>
</cp:coreProperties>
</file>