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8" r:id="rId4"/>
    <p:sldId id="265" r:id="rId5"/>
    <p:sldId id="266" r:id="rId6"/>
    <p:sldId id="267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4C"/>
    <a:srgbClr val="C2C7C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5C286-E302-49A8-807C-5D2B3AD68ACB}" v="138" dt="2022-09-09T10:26:07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5735" autoAdjust="0"/>
  </p:normalViewPr>
  <p:slideViewPr>
    <p:cSldViewPr snapToGrid="0">
      <p:cViewPr varScale="1">
        <p:scale>
          <a:sx n="72" d="100"/>
          <a:sy n="72" d="100"/>
        </p:scale>
        <p:origin x="78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B5B108-ACBE-44FF-AB2C-BB28C146A0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6E345-BFDF-47C8-B25C-C662F4C827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82A61-F8E9-45F6-832E-B09D04EEECD7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591F2-27FB-4120-B807-E3031EC0B6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0F7C8-0CE3-43F3-BBE1-1426D90353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48963-4D4D-4579-949E-8097A9FD9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04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7:11:32.49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63,'8'1,"0"1,-1 0,1 0,-1 1,1 0,-1 0,0 1,7 4,8 4,62 34,-66-34,0-1,0-1,0-1,2 0,-1-2,1 0,0-1,0-1,32 3,251-7,65 1,1582 62,-1565-83,1 0,186-20,-155-16,146-16,-483 65,-30 3,1-2,-2-2,66-19,-107 24,22-9,0 2,1 1,0 1,1 2,-1 1,1 1,49 3,220 30,129 11,-298-31,1190 67,-215-128,-955 33,-68 7,1 3,118 4,88 42,-133-13,877 63,8-70,-924-22,-63 1,81 6,-1 21,662-13,-526-14,363 3,-605 1,0 2,0 1,30 8,-32-6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7:12:08.51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1 392,'9'1,"-1"1,1 0,0 0,-1 0,15 7,21 6,45 0,0-5,0-3,97-4,-105-3,875-30,-554 23,-228 9,1816-1,-1555 32,-193-9,22-2,712 35,304-135,-1055 59,227 9,-392 10,1187-7,15-38,-1219 42,-15 1,0 1,34 3,-61-2,1 0,0 0,0 1,0-1,-1 1,1-1,0 1,-1 0,1-1,0 1,-1 0,1 0,-1 0,0 0,1 1,-1-1,0 0,0 1,1-1,-1 0,0 1,0 0,-1-1,1 1,1 2,-1-2,-1-1,1 1,0 0,0 0,0-1,0 1,1-1,-1 1,0-1,1 1,-1-1,1 0,0 1,-1-1,1 0,0 0,-1 0,1-1,0 1,0 0,2 0,15 2,0-1,-1-1,1-1,0 0,0-2,0 0,-1-1,1-1,20-7,12 0,904-218,-776 184,328-104,-506 149,0-1,0 0,0 1,0-1,0 1,0-1,0 1,1 0,-1-1,0 1,0 0,0 0,0 0,0 0,1 0,-1 0,0 0,0 0,0 0,0 0,1 1,-1-1,0 1,0-1,0 0,0 1,0 0,0-1,0 1,0 0,0-1,1 3,-1 0,-1 0,1 0,-1 0,0 0,0 1,0-1,0 0,-1 0,-1 6,-1 13,1 2,1 0,1 0,0 0,2 0,5 24,0-20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7:15:51.56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1 290,'407'18,"-182"-4,1471 23,-697-113,-600 31,992-9,-1059 55,669 5,-57 62,-85 0,21-67,-386-5,-368 2,146 5,-141 12,48 2,777-15,-452-4,-163-15,0 0,440 18,369-2,-783-16,426-74,-701 79,172 2,80 29,-260-12,59 7,68 4,772-10,-756-9,272-30,-321 17,-90 8,156-29,-239 34,55-15,1 4,0 2,87-3,-114 12,-1-2,0-2,0-1,45-13,124-56,-177 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7:19:09.83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0 304,'849'58,"-105"0,-523-56,243-28,194 6,-454 22,612-15,10-52,-592 34,282-30,16 18,723-76,-908 74,-333 44,-1 1,1 1,-1 0,0 1,1 0,-1 1,0 1,0 0,-1 0,16 9,-9-5,1-1,0 0,23 4,33-2,87 1,4 0,-62 1,-2 5,103 29,57 24,-212-52,0-2,2-3,-1-2,1-2,1-3,67-2,2182-8,-1479 6,-623-1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60D7D-46AA-4A21-8311-727F3BF2E4D1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50E4-77D8-4F88-B187-A0DD6C3C9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9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650E4-77D8-4F88-B187-A0DD6C3C99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91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650E4-77D8-4F88-B187-A0DD6C3C99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5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F4E76-8D8E-4244-89D9-F6E30D6C4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3" y="2168037"/>
            <a:ext cx="7256653" cy="15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5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18075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D4769-A748-40C4-AB0D-3311E45CB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84" y="365126"/>
            <a:ext cx="2794111" cy="5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0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4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181946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53905E-C1AE-4271-AAB5-606B2EAA7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84" y="365126"/>
            <a:ext cx="2794111" cy="5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B3D28-47FB-4465-AAC2-86F8648FB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65126"/>
            <a:ext cx="2794111" cy="5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518194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8EBA5-241A-444C-85A1-C28A07F7B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84" y="365126"/>
            <a:ext cx="2794111" cy="5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5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518075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/>
          <a:lstStyle>
            <a:lvl1pPr marL="0" indent="0">
              <a:buNone/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/>
          <a:lstStyle>
            <a:lvl1pPr marL="0" indent="0">
              <a:buNone/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73F0C9-1536-4182-B264-08858B669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84" y="365126"/>
            <a:ext cx="2794111" cy="5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2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18075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5EE58-4C88-45FD-A8E9-9AAFA4F78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84" y="365126"/>
            <a:ext cx="2794111" cy="5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8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FBD8D-2477-45A2-991C-662E40DF8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84" y="365126"/>
            <a:ext cx="2794111" cy="5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28382-3354-4F47-9C92-2BD08D485B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84" y="365126"/>
            <a:ext cx="2794111" cy="5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51639"/>
            <a:ext cx="4629150" cy="440941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8E9B7-0811-4701-A60E-A6A08E9A9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84" y="365126"/>
            <a:ext cx="2794111" cy="5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6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22AB-BBF6-452E-B397-6F61124640F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99C4-BF77-49ED-BB70-6863389EB68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279E00-6A85-4559-9A9E-51F66C5F29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4"/>
            <a:ext cx="9144000" cy="365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8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in-white-long-sleeve-shirt-reading-books-4855552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B9D569-29DA-54B5-693B-2019D3D1F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37444C">
                <a:tint val="45000"/>
                <a:satMod val="400000"/>
              </a:srgbClr>
            </a:duotone>
          </a:blip>
          <a:srcRect l="38904" t="3703" r="26511"/>
          <a:stretch/>
        </p:blipFill>
        <p:spPr>
          <a:xfrm>
            <a:off x="0" y="0"/>
            <a:ext cx="9144000" cy="6868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4FECE1-7738-2BC6-E579-BE988B96CA3A}"/>
              </a:ext>
            </a:extLst>
          </p:cNvPr>
          <p:cNvSpPr txBox="1"/>
          <p:nvPr/>
        </p:nvSpPr>
        <p:spPr>
          <a:xfrm>
            <a:off x="3420094" y="1574855"/>
            <a:ext cx="302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 Hertford College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6C8520-C1A3-1559-EB63-7DDFA8A5D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97693" y1="48092" x2="61737" y2="97688"/>
                        <a14:backgroundMark x1="3528" y1="52832" x2="11805" y2="69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6" y="1539864"/>
            <a:ext cx="445795" cy="52322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1B102A41-8586-27D6-F313-BAEBD34AA2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3164" y="2042929"/>
            <a:ext cx="4838413" cy="3228804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TIPS FOR SUMMER READING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5094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"/>
    </mc:Choice>
    <mc:Fallback xmlns="">
      <p:transition spd="slow" advTm="5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AB80-12A0-494D-9CC9-258536DA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A9534-CC9D-4749-BB15-878CDCF00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Common questions are:</a:t>
            </a:r>
          </a:p>
          <a:p>
            <a:pPr>
              <a:spcAft>
                <a:spcPts val="600"/>
              </a:spcAft>
            </a:pPr>
            <a:r>
              <a:rPr lang="en-GB" dirty="0"/>
              <a:t>How much should I read?</a:t>
            </a:r>
          </a:p>
          <a:p>
            <a:pPr>
              <a:spcAft>
                <a:spcPts val="600"/>
              </a:spcAft>
            </a:pPr>
            <a:r>
              <a:rPr lang="en-GB" dirty="0"/>
              <a:t>What if I can’t focus?</a:t>
            </a:r>
          </a:p>
          <a:p>
            <a:pPr>
              <a:spcAft>
                <a:spcPts val="600"/>
              </a:spcAft>
            </a:pPr>
            <a:r>
              <a:rPr lang="en-GB" dirty="0"/>
              <a:t>What if I don’t understand?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Summer reading is an opportunity to prepare yourself for the greater freedom, independence, and intellectual challenge of learning at university.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57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A114-CBD3-AF93-AC5B-F5B49ED6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should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8CAC-EA9D-3335-BBBA-F6C90CCF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 I have to read everything?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Read what is</a:t>
            </a:r>
          </a:p>
          <a:p>
            <a:r>
              <a:rPr lang="en-GB" dirty="0"/>
              <a:t>accessible</a:t>
            </a:r>
          </a:p>
          <a:p>
            <a:r>
              <a:rPr lang="en-GB" dirty="0"/>
              <a:t>achievable</a:t>
            </a:r>
          </a:p>
          <a:p>
            <a:r>
              <a:rPr lang="en-GB" dirty="0"/>
              <a:t>useful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9C85E-57F0-27F1-7286-D2CA9333E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7316" y="3548418"/>
            <a:ext cx="4416684" cy="29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1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2D6F-7C96-B102-EBD6-4172D216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53046-4FD3-F571-6E45-4BA0B178B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Tip: Locate the sections which help you complete any pre-course tasks.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Book cover: Advanced Problems in Mathematics by Stephen Salos. ">
            <a:extLst>
              <a:ext uri="{FF2B5EF4-FFF2-40B4-BE49-F238E27FC236}">
                <a16:creationId xmlns:a16="http://schemas.microsoft.com/office/drawing/2014/main" id="{2F909018-72DA-1235-8B56-FA3213FED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9" y="1876925"/>
            <a:ext cx="2156699" cy="3104149"/>
          </a:xfrm>
          <a:prstGeom prst="rect">
            <a:avLst/>
          </a:prstGeom>
          <a:ln w="38100" cap="sq">
            <a:solidFill>
              <a:srgbClr val="37444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ontents page of Advanced Mathematics with the titles of the chapters.">
            <a:extLst>
              <a:ext uri="{FF2B5EF4-FFF2-40B4-BE49-F238E27FC236}">
                <a16:creationId xmlns:a16="http://schemas.microsoft.com/office/drawing/2014/main" id="{9663DC5F-8AAB-2F7D-A1A5-328B287A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33" y="1855590"/>
            <a:ext cx="4509126" cy="3125484"/>
          </a:xfrm>
          <a:prstGeom prst="rect">
            <a:avLst/>
          </a:prstGeom>
          <a:ln w="38100" cap="sq">
            <a:solidFill>
              <a:srgbClr val="37444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67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BB31C-AC86-4E8B-7633-E2405C92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en-GB" sz="4200"/>
              <a:t>Set texts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DC3D-B42B-8975-B903-A6B921C1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3120543" cy="35989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Familiarising yourself with set texts will take the pressure off during term. 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</p:txBody>
      </p:sp>
      <p:pic>
        <p:nvPicPr>
          <p:cNvPr id="1030" name="Picture 6" descr="Cover of Bleak House by Charles Dickens.">
            <a:extLst>
              <a:ext uri="{FF2B5EF4-FFF2-40B4-BE49-F238E27FC236}">
                <a16:creationId xmlns:a16="http://schemas.microsoft.com/office/drawing/2014/main" id="{397D1EBB-B4A4-0CEF-A479-9AA9103C0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r="5895" b="4"/>
          <a:stretch/>
        </p:blipFill>
        <p:spPr bwMode="auto">
          <a:xfrm>
            <a:off x="4064069" y="2559047"/>
            <a:ext cx="2056354" cy="36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ver of An Enquiry concerning Human Understanding by David Hume. ">
            <a:extLst>
              <a:ext uri="{FF2B5EF4-FFF2-40B4-BE49-F238E27FC236}">
                <a16:creationId xmlns:a16="http://schemas.microsoft.com/office/drawing/2014/main" id="{120CC694-4831-CFF3-4F00-C9900E4CA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7403" b="4"/>
          <a:stretch/>
        </p:blipFill>
        <p:spPr bwMode="auto">
          <a:xfrm>
            <a:off x="6309462" y="2559047"/>
            <a:ext cx="2057715" cy="36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CF29-2B4B-0EA4-FC69-1EB52C3F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reading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7972C-CF26-08AB-5C7E-13245C4A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5295331"/>
            <a:ext cx="8092269" cy="881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Prioritise books which seem most relevant for your learning goals.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One section from a long reading list for British History. It has seven recommended texts. A student has highlighted three.">
            <a:extLst>
              <a:ext uri="{FF2B5EF4-FFF2-40B4-BE49-F238E27FC236}">
                <a16:creationId xmlns:a16="http://schemas.microsoft.com/office/drawing/2014/main" id="{357B6DBD-EBA5-CD13-F86F-518AA07E6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64" y="1874853"/>
            <a:ext cx="7374901" cy="2628908"/>
          </a:xfrm>
          <a:prstGeom prst="rect">
            <a:avLst/>
          </a:prstGeom>
          <a:ln w="38100" cap="sq">
            <a:solidFill>
              <a:srgbClr val="37444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858C8E5-8297-0CE8-9049-8C5721ABE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89939" y="2924735"/>
              <a:ext cx="5282280" cy="10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858C8E5-8297-0CE8-9049-8C5721ABE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299" y="2781095"/>
                <a:ext cx="54259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2565211-27B2-F39F-F91B-FA8F6B5F6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77699" y="3588215"/>
              <a:ext cx="4603680" cy="20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2565211-27B2-F39F-F91B-FA8F6B5F6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6059" y="3444575"/>
                <a:ext cx="474732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9FF819-8664-2BD5-5FD8-976C6065C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01819" y="3131735"/>
              <a:ext cx="7091640" cy="129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9FF819-8664-2BD5-5FD8-976C6065C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179" y="2987735"/>
                <a:ext cx="7235280" cy="4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674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4D9A-F156-1A49-FEAD-27C5FE8E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SpLDs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639EA-A4E8-B266-0F3A-0A7ACF65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Some Specific Learning Difficulties can affect how much and how fast students read.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Less is more: decide your highest priority.</a:t>
            </a:r>
          </a:p>
        </p:txBody>
      </p:sp>
      <p:pic>
        <p:nvPicPr>
          <p:cNvPr id="4" name="Picture 3" descr="One section from a long reading list for British History. It has seven recommended texts. On this occasion a student has highlighted just one.">
            <a:extLst>
              <a:ext uri="{FF2B5EF4-FFF2-40B4-BE49-F238E27FC236}">
                <a16:creationId xmlns:a16="http://schemas.microsoft.com/office/drawing/2014/main" id="{BDAEA856-9123-C2CD-AD86-4CE0C45A3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49" y="2686840"/>
            <a:ext cx="7374901" cy="2628908"/>
          </a:xfrm>
          <a:prstGeom prst="rect">
            <a:avLst/>
          </a:prstGeom>
          <a:ln w="38100" cap="sq">
            <a:solidFill>
              <a:srgbClr val="37444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E7B0FD-90FB-04B2-52B0-15C89E4130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09859" y="4421300"/>
              <a:ext cx="4599000" cy="152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E7B0FD-90FB-04B2-52B0-15C89E4130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859" y="4277300"/>
                <a:ext cx="4742640" cy="4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95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8D99-52C2-4882-48FE-435E088B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 I can’t focus?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5BD4-DAA3-A3C2-0D29-DA3CDE1C6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Break the work down into</a:t>
            </a:r>
          </a:p>
          <a:p>
            <a:r>
              <a:rPr lang="en-GB" b="1" dirty="0"/>
              <a:t>a single task</a:t>
            </a:r>
            <a:r>
              <a:rPr lang="en-GB" dirty="0"/>
              <a:t>. Focus on one thing at a time.</a:t>
            </a:r>
          </a:p>
          <a:p>
            <a:r>
              <a:rPr lang="en-GB" b="1" dirty="0"/>
              <a:t>short bursts of study: </a:t>
            </a:r>
            <a:r>
              <a:rPr lang="en-GB" dirty="0"/>
              <a:t>25 minutes + 5 minute break.</a:t>
            </a:r>
          </a:p>
          <a:p>
            <a:r>
              <a:rPr lang="en-GB" b="1" dirty="0"/>
              <a:t>steps.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Do problem sheet.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GB" dirty="0"/>
              <a:t>Read problems and jot down what I know. (25 minutes)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GB" dirty="0"/>
              <a:t>Do easiest problems. (25 minutes)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GB" dirty="0"/>
              <a:t>With some </a:t>
            </a:r>
            <a:r>
              <a:rPr lang="en-GB" dirty="0" err="1"/>
              <a:t>SpLDs</a:t>
            </a:r>
            <a:r>
              <a:rPr lang="en-GB" dirty="0"/>
              <a:t>, work in little and regular blocks.</a:t>
            </a:r>
          </a:p>
        </p:txBody>
      </p:sp>
    </p:spTree>
    <p:extLst>
      <p:ext uri="{BB962C8B-B14F-4D97-AF65-F5344CB8AC3E}">
        <p14:creationId xmlns:p14="http://schemas.microsoft.com/office/powerpoint/2010/main" val="245259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BEEE-537E-5E18-3DAF-108DF5A2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 I don’t understand?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77D3-D3A2-9416-3B2D-14493BC3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Strategies when learning from reading:</a:t>
            </a:r>
          </a:p>
          <a:p>
            <a:r>
              <a:rPr lang="en-GB" dirty="0"/>
              <a:t>Be active. Pause regularly and explain the preceding paragraphs in your own words.</a:t>
            </a:r>
          </a:p>
          <a:p>
            <a:r>
              <a:rPr lang="en-GB" dirty="0"/>
              <a:t>Note what you don’t understand to research later.</a:t>
            </a:r>
          </a:p>
          <a:p>
            <a:r>
              <a:rPr lang="en-GB" dirty="0"/>
              <a:t>When necessary, find something more introductory.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Some </a:t>
            </a:r>
            <a:r>
              <a:rPr lang="en-GB" dirty="0" err="1"/>
              <a:t>SpLDs</a:t>
            </a:r>
            <a:r>
              <a:rPr lang="en-GB" dirty="0"/>
              <a:t> can make reading new information more challenging. Give yourself time to reread, and to revisit the information on another day.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92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rtford Colour Scheme">
      <a:dk1>
        <a:srgbClr val="37444C"/>
      </a:dk1>
      <a:lt1>
        <a:sysClr val="window" lastClr="FFFFFF"/>
      </a:lt1>
      <a:dk2>
        <a:srgbClr val="000000"/>
      </a:dk2>
      <a:lt2>
        <a:srgbClr val="AAB1B3"/>
      </a:lt2>
      <a:accent1>
        <a:srgbClr val="AF1E37"/>
      </a:accent1>
      <a:accent2>
        <a:srgbClr val="37444C"/>
      </a:accent2>
      <a:accent3>
        <a:srgbClr val="F2A900"/>
      </a:accent3>
      <a:accent4>
        <a:srgbClr val="AAB1B3"/>
      </a:accent4>
      <a:accent5>
        <a:srgbClr val="000000"/>
      </a:accent5>
      <a:accent6>
        <a:srgbClr val="FFFFFF"/>
      </a:accent6>
      <a:hlink>
        <a:srgbClr val="AF1E37"/>
      </a:hlink>
      <a:folHlink>
        <a:srgbClr val="AAB1B3"/>
      </a:folHlink>
    </a:clrScheme>
    <a:fontScheme name="Hertford fonts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3712</TotalTime>
  <Words>285</Words>
  <Application>Microsoft Office PowerPoint</Application>
  <PresentationFormat>On-screen Show (4:3)</PresentationFormat>
  <Paragraphs>63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Segoe UI</vt:lpstr>
      <vt:lpstr>Segoe UI Light</vt:lpstr>
      <vt:lpstr>Segoe UI Semibold</vt:lpstr>
      <vt:lpstr>Wingdings</vt:lpstr>
      <vt:lpstr>Office Theme</vt:lpstr>
      <vt:lpstr>TIPS FOR SUMMER READING</vt:lpstr>
      <vt:lpstr>Summer reading</vt:lpstr>
      <vt:lpstr>How much should I do?</vt:lpstr>
      <vt:lpstr>Worksheets</vt:lpstr>
      <vt:lpstr>Set texts</vt:lpstr>
      <vt:lpstr>Long reading lists</vt:lpstr>
      <vt:lpstr>SpLDs</vt:lpstr>
      <vt:lpstr>What if I can’t focus?</vt:lpstr>
      <vt:lpstr>What if I don’t understand?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Stazicker</dc:creator>
  <cp:lastModifiedBy>Catherine Sloan</cp:lastModifiedBy>
  <cp:revision>7</cp:revision>
  <dcterms:created xsi:type="dcterms:W3CDTF">2019-06-10T14:20:55Z</dcterms:created>
  <dcterms:modified xsi:type="dcterms:W3CDTF">2022-09-09T10:28:50Z</dcterms:modified>
</cp:coreProperties>
</file>