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9" r:id="rId4"/>
    <p:sldId id="260" r:id="rId5"/>
    <p:sldId id="263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7444C"/>
    <a:srgbClr val="C2C7CB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3AB6CAE-394A-465B-97D9-82929715FBDD}" v="580" dt="2022-09-07T08:45:27.974"/>
    <p1510:client id="{B8D8170B-DFAA-46BD-9B18-712D2E9D168F}" v="9" dt="2022-09-07T09:54:24.9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448" autoAdjust="0"/>
  </p:normalViewPr>
  <p:slideViewPr>
    <p:cSldViewPr snapToGrid="0">
      <p:cViewPr varScale="1">
        <p:scale>
          <a:sx n="81" d="100"/>
          <a:sy n="81" d="100"/>
        </p:scale>
        <p:origin x="1176" y="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298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therine Sloan" userId="79420645-a597-4ec1-bdfe-aa44f87a7218" providerId="ADAL" clId="{B8D8170B-DFAA-46BD-9B18-712D2E9D168F}"/>
    <pc:docChg chg="modSld">
      <pc:chgData name="Catherine Sloan" userId="79420645-a597-4ec1-bdfe-aa44f87a7218" providerId="ADAL" clId="{B8D8170B-DFAA-46BD-9B18-712D2E9D168F}" dt="2022-09-07T10:15:44.626" v="11" actId="20577"/>
      <pc:docMkLst>
        <pc:docMk/>
      </pc:docMkLst>
      <pc:sldChg chg="modTransition">
        <pc:chgData name="Catherine Sloan" userId="79420645-a597-4ec1-bdfe-aa44f87a7218" providerId="ADAL" clId="{B8D8170B-DFAA-46BD-9B18-712D2E9D168F}" dt="2022-09-07T09:54:21.293" v="3"/>
        <pc:sldMkLst>
          <pc:docMk/>
          <pc:sldMk cId="1509471201" sldId="256"/>
        </pc:sldMkLst>
      </pc:sldChg>
      <pc:sldChg chg="modTransition">
        <pc:chgData name="Catherine Sloan" userId="79420645-a597-4ec1-bdfe-aa44f87a7218" providerId="ADAL" clId="{B8D8170B-DFAA-46BD-9B18-712D2E9D168F}" dt="2022-09-07T09:53:07.157" v="2"/>
        <pc:sldMkLst>
          <pc:docMk/>
          <pc:sldMk cId="3611578428" sldId="257"/>
        </pc:sldMkLst>
      </pc:sldChg>
      <pc:sldChg chg="modSp mod modTransition">
        <pc:chgData name="Catherine Sloan" userId="79420645-a597-4ec1-bdfe-aa44f87a7218" providerId="ADAL" clId="{B8D8170B-DFAA-46BD-9B18-712D2E9D168F}" dt="2022-09-07T10:15:09.720" v="5" actId="20577"/>
        <pc:sldMkLst>
          <pc:docMk/>
          <pc:sldMk cId="4044211616" sldId="259"/>
        </pc:sldMkLst>
        <pc:spChg chg="mod">
          <ac:chgData name="Catherine Sloan" userId="79420645-a597-4ec1-bdfe-aa44f87a7218" providerId="ADAL" clId="{B8D8170B-DFAA-46BD-9B18-712D2E9D168F}" dt="2022-09-07T10:15:09.720" v="5" actId="20577"/>
          <ac:spMkLst>
            <pc:docMk/>
            <pc:sldMk cId="4044211616" sldId="259"/>
            <ac:spMk id="3" creationId="{E27DE201-0682-5DAD-2A31-9FA1AE53A890}"/>
          </ac:spMkLst>
        </pc:spChg>
      </pc:sldChg>
      <pc:sldChg chg="modSp mod modTransition">
        <pc:chgData name="Catherine Sloan" userId="79420645-a597-4ec1-bdfe-aa44f87a7218" providerId="ADAL" clId="{B8D8170B-DFAA-46BD-9B18-712D2E9D168F}" dt="2022-09-07T10:15:25.814" v="10"/>
        <pc:sldMkLst>
          <pc:docMk/>
          <pc:sldMk cId="1612084187" sldId="260"/>
        </pc:sldMkLst>
        <pc:spChg chg="mod">
          <ac:chgData name="Catherine Sloan" userId="79420645-a597-4ec1-bdfe-aa44f87a7218" providerId="ADAL" clId="{B8D8170B-DFAA-46BD-9B18-712D2E9D168F}" dt="2022-09-07T10:15:25.814" v="10"/>
          <ac:spMkLst>
            <pc:docMk/>
            <pc:sldMk cId="1612084187" sldId="260"/>
            <ac:spMk id="3" creationId="{19ECF3E9-A378-2BF0-E6D3-42FC30D1BB90}"/>
          </ac:spMkLst>
        </pc:spChg>
      </pc:sldChg>
      <pc:sldChg chg="modSp mod modTransition">
        <pc:chgData name="Catherine Sloan" userId="79420645-a597-4ec1-bdfe-aa44f87a7218" providerId="ADAL" clId="{B8D8170B-DFAA-46BD-9B18-712D2E9D168F}" dt="2022-09-07T10:15:44.626" v="11" actId="20577"/>
        <pc:sldMkLst>
          <pc:docMk/>
          <pc:sldMk cId="3551718326" sldId="261"/>
        </pc:sldMkLst>
        <pc:spChg chg="mod">
          <ac:chgData name="Catherine Sloan" userId="79420645-a597-4ec1-bdfe-aa44f87a7218" providerId="ADAL" clId="{B8D8170B-DFAA-46BD-9B18-712D2E9D168F}" dt="2022-09-07T10:15:44.626" v="11" actId="20577"/>
          <ac:spMkLst>
            <pc:docMk/>
            <pc:sldMk cId="3551718326" sldId="261"/>
            <ac:spMk id="3" creationId="{0974C18D-6EE6-26C3-3475-9F3CEB44D9C2}"/>
          </ac:spMkLst>
        </pc:spChg>
      </pc:sldChg>
      <pc:sldChg chg="modTransition">
        <pc:chgData name="Catherine Sloan" userId="79420645-a597-4ec1-bdfe-aa44f87a7218" providerId="ADAL" clId="{B8D8170B-DFAA-46BD-9B18-712D2E9D168F}" dt="2022-09-07T09:53:07.157" v="2"/>
        <pc:sldMkLst>
          <pc:docMk/>
          <pc:sldMk cId="3825797089" sldId="262"/>
        </pc:sldMkLst>
      </pc:sldChg>
      <pc:sldChg chg="modTransition">
        <pc:chgData name="Catherine Sloan" userId="79420645-a597-4ec1-bdfe-aa44f87a7218" providerId="ADAL" clId="{B8D8170B-DFAA-46BD-9B18-712D2E9D168F}" dt="2022-09-07T09:53:07.157" v="2"/>
        <pc:sldMkLst>
          <pc:docMk/>
          <pc:sldMk cId="3771421630" sldId="263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1B5B108-ACBE-44FF-AB2C-BB28C146A0A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E6E345-BFDF-47C8-B25C-C662F4C8272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282A61-F8E9-45F6-832E-B09D04EEECD7}" type="datetimeFigureOut">
              <a:rPr lang="en-GB" smtClean="0"/>
              <a:t>07/09/2022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2591F2-27FB-4120-B807-E3031EC0B61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50F7C8-0CE3-43F3-BBE1-1426D903534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448963-4D4D-4579-949E-8097A9FD94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90490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D60D7D-46AA-4A21-8311-727F3BF2E4D1}" type="datetimeFigureOut">
              <a:rPr lang="en-GB" smtClean="0"/>
              <a:t>07/09/2022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C650E4-77D8-4F88-B187-A0DD6C3C99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4695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C650E4-77D8-4F88-B187-A0DD6C3C99C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59166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022AB-BBF6-452E-B397-6F61124640FE}" type="datetimeFigureOut">
              <a:rPr lang="en-GB" smtClean="0"/>
              <a:t>07/09/2022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899C4-BF77-49ED-BB70-6863389EB688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36F4E76-8D8E-4244-89D9-F6E30D6C42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673" y="2168037"/>
            <a:ext cx="7256653" cy="1556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5357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5180753" cy="1325563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022AB-BBF6-452E-B397-6F61124640FE}" type="datetimeFigureOut">
              <a:rPr lang="en-GB" smtClean="0"/>
              <a:t>07/09/2022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899C4-BF77-49ED-BB70-6863389EB688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18D4769-A748-40C4-AB0D-3311E45CB6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6384" y="365126"/>
            <a:ext cx="2794111" cy="599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7701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>
            <a:normAutofit/>
          </a:bodyPr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022AB-BBF6-452E-B397-6F61124640FE}" type="datetimeFigureOut">
              <a:rPr lang="en-GB" smtClean="0"/>
              <a:t>07/09/2022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899C4-BF77-49ED-BB70-6863389EB6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8147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5181946" cy="1325563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022AB-BBF6-452E-B397-6F61124640FE}" type="datetimeFigureOut">
              <a:rPr lang="en-GB" smtClean="0"/>
              <a:t>07/09/2022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899C4-BF77-49ED-BB70-6863389EB688}" type="slidenum">
              <a:rPr lang="en-GB" smtClean="0"/>
              <a:t>‹#›</a:t>
            </a:fld>
            <a:endParaRPr lang="en-GB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6A53905E-C1AE-4271-AAB5-606B2EAA730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6384" y="365126"/>
            <a:ext cx="2794111" cy="599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9145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ctr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022AB-BBF6-452E-B397-6F61124640FE}" type="datetimeFigureOut">
              <a:rPr lang="en-GB" smtClean="0"/>
              <a:t>07/09/2022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899C4-BF77-49ED-BB70-6863389EB688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C0B3D28-47FB-4465-AAC2-86F8648FB5B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050" y="365126"/>
            <a:ext cx="2794111" cy="599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6403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49" y="365126"/>
            <a:ext cx="5181945" cy="1325563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022AB-BBF6-452E-B397-6F61124640FE}" type="datetimeFigureOut">
              <a:rPr lang="en-GB" smtClean="0"/>
              <a:t>07/09/2022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899C4-BF77-49ED-BB70-6863389EB688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948EBA5-241A-444C-85A1-C28A07F7BD4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6384" y="365126"/>
            <a:ext cx="2794111" cy="599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5352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5180753" cy="1325563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ctr"/>
          <a:lstStyle>
            <a:lvl1pPr marL="0" indent="0">
              <a:buNone/>
              <a:defRPr sz="2400" b="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ctr"/>
          <a:lstStyle>
            <a:lvl1pPr marL="0" indent="0">
              <a:buNone/>
              <a:defRPr sz="2400" b="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022AB-BBF6-452E-B397-6F61124640FE}" type="datetimeFigureOut">
              <a:rPr lang="en-GB" smtClean="0"/>
              <a:t>07/09/2022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899C4-BF77-49ED-BB70-6863389EB688}" type="slidenum">
              <a:rPr lang="en-GB" smtClean="0"/>
              <a:t>‹#›</a:t>
            </a:fld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A73F0C9-1536-4182-B264-08858B66918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6384" y="365126"/>
            <a:ext cx="2794111" cy="599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24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5180753" cy="1325563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022AB-BBF6-452E-B397-6F61124640FE}" type="datetimeFigureOut">
              <a:rPr lang="en-GB" smtClean="0"/>
              <a:t>07/09/2022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899C4-BF77-49ED-BB70-6863389EB688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145EE58-4C88-45FD-A8E9-9AAFA4F78D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6384" y="365126"/>
            <a:ext cx="2794111" cy="599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382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022AB-BBF6-452E-B397-6F61124640FE}" type="datetimeFigureOut">
              <a:rPr lang="en-GB" smtClean="0"/>
              <a:t>07/09/2022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899C4-BF77-49ED-BB70-6863389EB688}" type="slidenum">
              <a:rPr lang="en-GB" smtClean="0"/>
              <a:t>‹#›</a:t>
            </a:fld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9DFBD8D-2477-45A2-991C-662E40DF81E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6384" y="365126"/>
            <a:ext cx="2794111" cy="599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3426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t"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2057400"/>
            <a:ext cx="4629150" cy="380365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022AB-BBF6-452E-B397-6F61124640FE}" type="datetimeFigureOut">
              <a:rPr lang="en-GB" smtClean="0"/>
              <a:t>07/09/2022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899C4-BF77-49ED-BB70-6863389EB688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BF28382-3354-4F47-9C92-2BD08D485B8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6384" y="365126"/>
            <a:ext cx="2794111" cy="599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4385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t"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1451639"/>
            <a:ext cx="4629150" cy="4409412"/>
          </a:xfrm>
        </p:spPr>
        <p:txBody>
          <a:bodyPr anchor="t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022AB-BBF6-452E-B397-6F61124640FE}" type="datetimeFigureOut">
              <a:rPr lang="en-GB" smtClean="0"/>
              <a:t>07/09/2022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899C4-BF77-49ED-BB70-6863389EB688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4E8E9B7-0811-4701-A60E-A6A08E9A953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6384" y="365126"/>
            <a:ext cx="2794111" cy="599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3066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7022AB-BBF6-452E-B397-6F61124640FE}" type="datetimeFigureOut">
              <a:rPr lang="en-GB" smtClean="0"/>
              <a:t>07/09/2022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7899C4-BF77-49ED-BB70-6863389EB688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1279E00-6A85-4559-9A9E-51F66C5F294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492874"/>
            <a:ext cx="9144000" cy="3651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0182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webauth.ox.ac.uk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authy.com/download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help.it.ox.ac.uk/oxford-username-and-sso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11.svg"/><Relationship Id="rId7" Type="http://schemas.openxmlformats.org/officeDocument/2006/relationships/hyperlink" Target="https://solo.bodleian.ox.ac.uk/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10" Type="http://schemas.openxmlformats.org/officeDocument/2006/relationships/hyperlink" Target="https://help.it.ox.ac.uk/office-365-download" TargetMode="External"/><Relationship Id="rId4" Type="http://schemas.openxmlformats.org/officeDocument/2006/relationships/hyperlink" Target="https://www.it.ox.ac.uk/use-nexus365-email" TargetMode="External"/><Relationship Id="rId9" Type="http://schemas.openxmlformats.org/officeDocument/2006/relationships/image" Target="../media/image15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94D6431-3A40-6F99-09DA-E6EBA959C6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50000"/>
            <a:duotone>
              <a:prstClr val="black"/>
              <a:srgbClr val="37444C">
                <a:tint val="45000"/>
                <a:satMod val="400000"/>
              </a:srgbClr>
            </a:duotone>
          </a:blip>
          <a:srcRect l="14142" t="3054" r="15737" b="1282"/>
          <a:stretch/>
        </p:blipFill>
        <p:spPr>
          <a:xfrm>
            <a:off x="0" y="1"/>
            <a:ext cx="9144000" cy="6858000"/>
          </a:xfrm>
          <a:prstGeom prst="rect">
            <a:avLst/>
          </a:prstGeom>
          <a:effectLst>
            <a:outerShdw blurRad="50800" dist="50800" dir="5400000" algn="ctr" rotWithShape="0">
              <a:srgbClr val="E6E6E6"/>
            </a:outerShdw>
          </a:effec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F4FECE1-7738-2BC6-E579-BE988B96CA3A}"/>
              </a:ext>
            </a:extLst>
          </p:cNvPr>
          <p:cNvSpPr txBox="1"/>
          <p:nvPr/>
        </p:nvSpPr>
        <p:spPr>
          <a:xfrm>
            <a:off x="3420094" y="1574855"/>
            <a:ext cx="30245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latin typeface="+mj-lt"/>
              </a:rPr>
              <a:t>  Hertford College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66C8520-C1A3-1559-EB63-7DDFA8A5D5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backgroundMark x1="97693" y1="48092" x2="61737" y2="97688"/>
                        <a14:backgroundMark x1="3528" y1="52832" x2="11805" y2="6936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7196" y="1539864"/>
            <a:ext cx="445795" cy="523220"/>
          </a:xfrm>
          <a:prstGeom prst="rect">
            <a:avLst/>
          </a:prstGeom>
        </p:spPr>
      </p:pic>
      <p:sp>
        <p:nvSpPr>
          <p:cNvPr id="14" name="Title 13">
            <a:extLst>
              <a:ext uri="{FF2B5EF4-FFF2-40B4-BE49-F238E27FC236}">
                <a16:creationId xmlns:a16="http://schemas.microsoft.com/office/drawing/2014/main" id="{1B102A41-8586-27D6-F313-BAEBD34AA20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553194" y="1988545"/>
            <a:ext cx="4631377" cy="3228804"/>
          </a:xfrm>
        </p:spPr>
        <p:txBody>
          <a:bodyPr>
            <a:normAutofit fontScale="90000"/>
          </a:bodyPr>
          <a:lstStyle/>
          <a:p>
            <a:r>
              <a:rPr lang="en-GB" sz="8000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HOW DO I SET UP MY SSO?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94712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96"/>
    </mc:Choice>
    <mc:Fallback>
      <p:transition spd="slow" advTm="596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2AB80-12A0-494D-9CC9-258536DA2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Your SSO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7A9534-CC9D-4749-BB15-878CDCF00A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/>
              <a:t>S</a:t>
            </a:r>
            <a:r>
              <a:rPr lang="en-GB" dirty="0"/>
              <a:t>ingle</a:t>
            </a:r>
          </a:p>
          <a:p>
            <a:pPr marL="0" indent="0">
              <a:buNone/>
            </a:pPr>
            <a:r>
              <a:rPr lang="en-GB" b="1" dirty="0"/>
              <a:t>S</a:t>
            </a:r>
            <a:r>
              <a:rPr lang="en-GB" dirty="0"/>
              <a:t>ign                         </a:t>
            </a:r>
          </a:p>
          <a:p>
            <a:pPr marL="0" indent="0">
              <a:buNone/>
            </a:pPr>
            <a:r>
              <a:rPr lang="en-GB" b="1" dirty="0"/>
              <a:t>O</a:t>
            </a:r>
            <a:r>
              <a:rPr lang="en-GB" dirty="0"/>
              <a:t>n</a:t>
            </a:r>
          </a:p>
          <a:p>
            <a:pPr marL="0" indent="0">
              <a:buNone/>
            </a:pPr>
            <a:r>
              <a:rPr lang="en-GB" dirty="0"/>
              <a:t>Your username and password to access all online services at Oxford and Hertford.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 descr="Microsoft Office icon">
            <a:extLst>
              <a:ext uri="{FF2B5EF4-FFF2-40B4-BE49-F238E27FC236}">
                <a16:creationId xmlns:a16="http://schemas.microsoft.com/office/drawing/2014/main" id="{0869FC42-BE83-D321-D470-84094C8B4D9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618" t="41701" r="55170"/>
          <a:stretch/>
        </p:blipFill>
        <p:spPr>
          <a:xfrm>
            <a:off x="888142" y="4337222"/>
            <a:ext cx="1482979" cy="1673208"/>
          </a:xfrm>
          <a:prstGeom prst="rect">
            <a:avLst/>
          </a:prstGeom>
          <a:ln w="127000" cap="sq">
            <a:solidFill>
              <a:srgbClr val="37444C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5" name="Picture 4" descr="Screenshot of SOLO, the search engine for the Bodleian Library">
            <a:extLst>
              <a:ext uri="{FF2B5EF4-FFF2-40B4-BE49-F238E27FC236}">
                <a16:creationId xmlns:a16="http://schemas.microsoft.com/office/drawing/2014/main" id="{0D28A44B-C6A1-CB6E-34FF-991015BFF06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8965" r="3607" b="9705"/>
          <a:stretch/>
        </p:blipFill>
        <p:spPr>
          <a:xfrm>
            <a:off x="2920602" y="4337221"/>
            <a:ext cx="1651398" cy="1673209"/>
          </a:xfrm>
          <a:prstGeom prst="rect">
            <a:avLst/>
          </a:prstGeom>
          <a:ln w="127000" cap="sq">
            <a:solidFill>
              <a:srgbClr val="37444C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1028" name="Picture 4" descr="Icon for Canvas, the Virtual Learning Environment at Oxford.">
            <a:extLst>
              <a:ext uri="{FF2B5EF4-FFF2-40B4-BE49-F238E27FC236}">
                <a16:creationId xmlns:a16="http://schemas.microsoft.com/office/drawing/2014/main" id="{24C034BB-F0BC-CF46-ED25-C4E0780C2A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5146" y="4337220"/>
            <a:ext cx="1673209" cy="1673209"/>
          </a:xfrm>
          <a:prstGeom prst="rect">
            <a:avLst/>
          </a:prstGeom>
          <a:ln w="127000" cap="sq">
            <a:solidFill>
              <a:srgbClr val="37444C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Icon of Hertford's College Intranet, with the Hertford crest.">
            <a:extLst>
              <a:ext uri="{FF2B5EF4-FFF2-40B4-BE49-F238E27FC236}">
                <a16:creationId xmlns:a16="http://schemas.microsoft.com/office/drawing/2014/main" id="{B2270ED9-D08B-82A5-D7DA-30A091FBCA6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439" b="94964" l="4505" r="94595">
                        <a14:foregroundMark x1="50450" y1="71942" x2="51351" y2="82014"/>
                        <a14:foregroundMark x1="57658" y1="87770" x2="41441" y2="90647"/>
                        <a14:foregroundMark x1="21620" y1="28058" x2="19820" y2="28058"/>
                        <a14:foregroundMark x1="97297" y1="28058" x2="36935" y2="28058"/>
                        <a14:foregroundMark x1="24813" y1="25649" x2="63063" y2="7194"/>
                        <a14:foregroundMark x1="19820" y1="28058" x2="21120" y2="27431"/>
                        <a14:foregroundMark x1="21335" y1="27701" x2="16216" y2="30216"/>
                        <a14:foregroundMark x1="63063" y1="7194" x2="25509" y2="25649"/>
                        <a14:foregroundMark x1="23108" y1="25649" x2="58559" y2="2158"/>
                        <a14:foregroundMark x1="16216" y1="30216" x2="20877" y2="27127"/>
                        <a14:foregroundMark x1="58559" y1="2158" x2="94595" y2="4317"/>
                        <a14:foregroundMark x1="23423" y1="6475" x2="44144" y2="25180"/>
                        <a14:foregroundMark x1="35826" y1="26666" x2="69369" y2="28058"/>
                        <a14:foregroundMark x1="0" y1="25180" x2="19986" y2="26009"/>
                        <a14:foregroundMark x1="22719" y1="29437" x2="20721" y2="29496"/>
                        <a14:foregroundMark x1="69369" y1="28058" x2="37682" y2="28995"/>
                        <a14:foregroundMark x1="20721" y1="29496" x2="8108" y2="25899"/>
                        <a14:foregroundMark x1="34234" y1="8633" x2="41441" y2="12950"/>
                        <a14:foregroundMark x1="46847" y1="10072" x2="94595" y2="15108"/>
                        <a14:foregroundMark x1="94595" y1="15108" x2="48649" y2="28058"/>
                        <a14:foregroundMark x1="48649" y1="28058" x2="43243" y2="25180"/>
                        <a14:foregroundMark x1="92793" y1="4317" x2="93694" y2="25180"/>
                        <a14:foregroundMark x1="15315" y1="5755" x2="24585" y2="25649"/>
                        <a14:foregroundMark x1="93694" y1="10072" x2="89189" y2="11511"/>
                        <a14:foregroundMark x1="90090" y1="6475" x2="84685" y2="11511"/>
                        <a14:foregroundMark x1="4505" y1="7194" x2="29925" y2="25649"/>
                        <a14:foregroundMark x1="51351" y1="92086" x2="53153" y2="94964"/>
                        <a14:backgroundMark x1="43243" y1="35971" x2="27928" y2="3597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278142" y="4273292"/>
            <a:ext cx="1482979" cy="1857063"/>
          </a:xfrm>
          <a:prstGeom prst="rect">
            <a:avLst/>
          </a:prstGeom>
          <a:ln w="127000" cap="sq">
            <a:solidFill>
              <a:srgbClr val="37444C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11578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A4462-F2A7-F071-AD45-E8A2CEACD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Activation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7DE201-0682-5DAD-2A31-9FA1AE53A8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8199019" cy="4351338"/>
          </a:xfrm>
        </p:spPr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GB" dirty="0"/>
              <a:t>Once your University Card Form has been returned and processed, you will get an activation email with your:</a:t>
            </a:r>
          </a:p>
          <a:p>
            <a:pPr marL="0" indent="0">
              <a:buNone/>
            </a:pPr>
            <a:r>
              <a:rPr lang="en-GB" dirty="0"/>
              <a:t>username </a:t>
            </a:r>
            <a:r>
              <a:rPr lang="en-US" sz="2400" b="1" dirty="0">
                <a:solidFill>
                  <a:srgbClr val="C00000"/>
                </a:solidFill>
              </a:rPr>
              <a:t>hert1234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sz="2400" dirty="0"/>
              <a:t>activation code: </a:t>
            </a:r>
            <a:r>
              <a:rPr lang="en-US" sz="2400" dirty="0" err="1"/>
              <a:t>xxxxxxxxx</a:t>
            </a:r>
            <a:r>
              <a:rPr lang="en-US" sz="2400" dirty="0"/>
              <a:t>.</a:t>
            </a:r>
            <a:endParaRPr lang="en-US" sz="2400" b="1" dirty="0">
              <a:solidFill>
                <a:srgbClr val="C00000"/>
              </a:solidFill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en-US" sz="2400" dirty="0"/>
              <a:t>Go to Web Authentication: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hlinkClick r:id="rId2"/>
              </a:rPr>
              <a:t>https://webauth.ox.ac.uk/</a:t>
            </a:r>
            <a:r>
              <a:rPr lang="en-US" sz="2400" dirty="0"/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t</a:t>
            </a:r>
            <a:r>
              <a:rPr lang="en-US" sz="2400" dirty="0"/>
              <a:t>o set up.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6" name="Picture 5" descr="Image of the webpage for Webauth. The front page says Single Sign On. Manage your Oxford Single Sign On Account. Then there are various options.">
            <a:extLst>
              <a:ext uri="{FF2B5EF4-FFF2-40B4-BE49-F238E27FC236}">
                <a16:creationId xmlns:a16="http://schemas.microsoft.com/office/drawing/2014/main" id="{7B263824-A685-B1BE-1F74-7BB68D428A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9137" y="3546389"/>
            <a:ext cx="3875025" cy="2765510"/>
          </a:xfrm>
          <a:prstGeom prst="rect">
            <a:avLst/>
          </a:prstGeom>
          <a:ln w="127000" cap="sq">
            <a:solidFill>
              <a:srgbClr val="37444C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44211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20D08-AF11-0AA4-3166-211609325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Multi-Factor Authentication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ECF3E9-A378-2BF0-E6D3-42FC30D1BB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en-GB" dirty="0"/>
              <a:t>When setting up, you will be asked to verify your SSO account. You might choose:</a:t>
            </a:r>
          </a:p>
          <a:p>
            <a:pPr marL="0" indent="0">
              <a:buNone/>
            </a:pPr>
            <a:r>
              <a:rPr lang="en-GB" dirty="0"/>
              <a:t>a text message or phone call</a:t>
            </a:r>
          </a:p>
          <a:p>
            <a:pPr marL="0" indent="0">
              <a:buNone/>
            </a:pPr>
            <a:r>
              <a:rPr lang="en-GB" dirty="0"/>
              <a:t>to download the Authenticator app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GB" dirty="0"/>
              <a:t>to download the </a:t>
            </a:r>
            <a:r>
              <a:rPr lang="en-GB" dirty="0" err="1"/>
              <a:t>Authy</a:t>
            </a:r>
            <a:r>
              <a:rPr lang="en-GB" dirty="0"/>
              <a:t> desktop app.</a:t>
            </a:r>
          </a:p>
          <a:p>
            <a:pPr marL="0" indent="0">
              <a:buNone/>
            </a:pPr>
            <a:r>
              <a:rPr lang="en-GB" dirty="0"/>
              <a:t>You will always have to use MFA when using your Oxford account. In case you lose your phone, have a backup – like the desktop </a:t>
            </a:r>
            <a:r>
              <a:rPr lang="en-GB" dirty="0" err="1"/>
              <a:t>Authy</a:t>
            </a:r>
            <a:r>
              <a:rPr lang="en-GB" dirty="0"/>
              <a:t> app: </a:t>
            </a:r>
          </a:p>
          <a:p>
            <a:pPr marL="0" indent="0">
              <a:buNone/>
            </a:pPr>
            <a:r>
              <a:rPr lang="en-GB" dirty="0">
                <a:hlinkClick r:id="rId2"/>
              </a:rPr>
              <a:t>https://authy.com/download/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120841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4967E3-CCA7-F66B-3582-42FF5BAE7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Problems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F58E68-1054-42E5-19C2-9EB8C35698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The SSO is set up by the central IT Services at Oxford.</a:t>
            </a:r>
          </a:p>
          <a:p>
            <a:pPr marL="0" indent="0">
              <a:buNone/>
            </a:pPr>
            <a:br>
              <a:rPr lang="en-GB" dirty="0"/>
            </a:br>
            <a:r>
              <a:rPr lang="en-GB" dirty="0"/>
              <a:t>Their online guide is at </a:t>
            </a:r>
            <a:r>
              <a:rPr lang="en-GB" dirty="0">
                <a:hlinkClick r:id="rId2"/>
              </a:rPr>
              <a:t>https://help.it.ox.ac.uk/oxford-username-and-sso</a:t>
            </a:r>
            <a:r>
              <a:rPr lang="en-GB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7714216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57EE4-64EA-754C-2653-583788015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now?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74C18D-6EE6-26C3-3475-9F3CEB44D9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After set up, you can access many Oxford online services. It’s a good idea to figure out how to use them now, because you will rely on them when you arrive.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Here are </a:t>
            </a:r>
            <a:r>
              <a:rPr lang="en-GB"/>
              <a:t>some suggestions </a:t>
            </a:r>
            <a:r>
              <a:rPr lang="en-GB" dirty="0"/>
              <a:t>of things to try…</a:t>
            </a:r>
          </a:p>
        </p:txBody>
      </p:sp>
    </p:spTree>
    <p:extLst>
      <p:ext uri="{BB962C8B-B14F-4D97-AF65-F5344CB8AC3E}">
        <p14:creationId xmlns:p14="http://schemas.microsoft.com/office/powerpoint/2010/main" val="35517183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748FE2-54EC-C347-81EC-01DF502FE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Things to try:</a:t>
            </a:r>
          </a:p>
        </p:txBody>
      </p:sp>
      <p:pic>
        <p:nvPicPr>
          <p:cNvPr id="5" name="Graphic 4" descr="Send email icon">
            <a:extLst>
              <a:ext uri="{FF2B5EF4-FFF2-40B4-BE49-F238E27FC236}">
                <a16:creationId xmlns:a16="http://schemas.microsoft.com/office/drawing/2014/main" id="{0327214F-23A8-F843-B0B2-CAD7C199D0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3564" y="1931352"/>
            <a:ext cx="706120" cy="70612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A4208C-2C01-F56A-A1F9-66EA9B0C9E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8790" y="1825625"/>
            <a:ext cx="6717079" cy="917575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Check your email and set it up on your devices</a:t>
            </a:r>
          </a:p>
          <a:p>
            <a:pPr marL="0" indent="0">
              <a:spcAft>
                <a:spcPts val="1800"/>
              </a:spcAft>
              <a:buNone/>
            </a:pPr>
            <a:r>
              <a:rPr lang="en-GB" dirty="0">
                <a:hlinkClick r:id="rId4"/>
              </a:rPr>
              <a:t>https://www.it.ox.ac.uk/use-nexus365-email</a:t>
            </a:r>
            <a:r>
              <a:rPr lang="en-GB" dirty="0"/>
              <a:t> </a:t>
            </a:r>
          </a:p>
        </p:txBody>
      </p:sp>
      <p:pic>
        <p:nvPicPr>
          <p:cNvPr id="7" name="Graphic 6" descr="Books icon">
            <a:extLst>
              <a:ext uri="{FF2B5EF4-FFF2-40B4-BE49-F238E27FC236}">
                <a16:creationId xmlns:a16="http://schemas.microsoft.com/office/drawing/2014/main" id="{F39E81D3-24F0-AB2E-8F76-9CE6E68C83F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34684" y="3064718"/>
            <a:ext cx="635000" cy="6350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7F8BAEDA-0432-2B0D-756F-F82EA6CA0047}"/>
              </a:ext>
            </a:extLst>
          </p:cNvPr>
          <p:cNvSpPr txBox="1"/>
          <p:nvPr/>
        </p:nvSpPr>
        <p:spPr>
          <a:xfrm>
            <a:off x="1448790" y="2966720"/>
            <a:ext cx="65789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2400" dirty="0"/>
              <a:t>Log into SOLO and see if you can locate books and articles </a:t>
            </a:r>
            <a:r>
              <a:rPr lang="en-GB" sz="2400" dirty="0">
                <a:hlinkClick r:id="rId7"/>
              </a:rPr>
              <a:t>https://solo.bodleian.ox.ac.uk/</a:t>
            </a:r>
            <a:r>
              <a:rPr lang="en-GB" sz="2400" dirty="0"/>
              <a:t> </a:t>
            </a:r>
          </a:p>
        </p:txBody>
      </p:sp>
      <p:pic>
        <p:nvPicPr>
          <p:cNvPr id="9" name="Graphic 8" descr="Computer with user icon.">
            <a:extLst>
              <a:ext uri="{FF2B5EF4-FFF2-40B4-BE49-F238E27FC236}">
                <a16:creationId xmlns:a16="http://schemas.microsoft.com/office/drawing/2014/main" id="{CFB78D27-0639-9D06-D635-3532AB49C90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17052" y="3926683"/>
            <a:ext cx="799145" cy="79914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BB47E109-52FF-110A-BA7F-2FF004820341}"/>
              </a:ext>
            </a:extLst>
          </p:cNvPr>
          <p:cNvSpPr txBox="1"/>
          <p:nvPr/>
        </p:nvSpPr>
        <p:spPr>
          <a:xfrm>
            <a:off x="1448790" y="4029338"/>
            <a:ext cx="63414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Download Microsoft Office for free </a:t>
            </a:r>
            <a:r>
              <a:rPr lang="en-GB" sz="2400" dirty="0">
                <a:hlinkClick r:id="rId10"/>
              </a:rPr>
              <a:t>https://help.it.ox.ac.uk/office-365-download</a:t>
            </a:r>
            <a:r>
              <a:rPr lang="en-GB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257970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Hertford Colour Scheme">
      <a:dk1>
        <a:srgbClr val="37444C"/>
      </a:dk1>
      <a:lt1>
        <a:sysClr val="window" lastClr="FFFFFF"/>
      </a:lt1>
      <a:dk2>
        <a:srgbClr val="000000"/>
      </a:dk2>
      <a:lt2>
        <a:srgbClr val="AAB1B3"/>
      </a:lt2>
      <a:accent1>
        <a:srgbClr val="AF1E37"/>
      </a:accent1>
      <a:accent2>
        <a:srgbClr val="37444C"/>
      </a:accent2>
      <a:accent3>
        <a:srgbClr val="F2A900"/>
      </a:accent3>
      <a:accent4>
        <a:srgbClr val="AAB1B3"/>
      </a:accent4>
      <a:accent5>
        <a:srgbClr val="000000"/>
      </a:accent5>
      <a:accent6>
        <a:srgbClr val="FFFFFF"/>
      </a:accent6>
      <a:hlink>
        <a:srgbClr val="AF1E37"/>
      </a:hlink>
      <a:folHlink>
        <a:srgbClr val="AAB1B3"/>
      </a:folHlink>
    </a:clrScheme>
    <a:fontScheme name="Hertford fonts">
      <a:majorFont>
        <a:latin typeface="Georgia"/>
        <a:ea typeface=""/>
        <a:cs typeface=""/>
      </a:majorFont>
      <a:minorFont>
        <a:latin typeface="Segoe U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1044</TotalTime>
  <Words>304</Words>
  <Application>Microsoft Office PowerPoint</Application>
  <PresentationFormat>On-screen Show (4:3)</PresentationFormat>
  <Paragraphs>34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Georgia</vt:lpstr>
      <vt:lpstr>Segoe UI</vt:lpstr>
      <vt:lpstr>Segoe UI Light</vt:lpstr>
      <vt:lpstr>Segoe UI Semibold</vt:lpstr>
      <vt:lpstr>Office Theme</vt:lpstr>
      <vt:lpstr>HOW DO I SET UP MY SSO?</vt:lpstr>
      <vt:lpstr>Your SSO</vt:lpstr>
      <vt:lpstr>Activation</vt:lpstr>
      <vt:lpstr>Multi-Factor Authentication</vt:lpstr>
      <vt:lpstr>Problems</vt:lpstr>
      <vt:lpstr>What now?</vt:lpstr>
      <vt:lpstr>Things to try: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Nathan Stazicker</dc:creator>
  <cp:lastModifiedBy>Catherine Sloan</cp:lastModifiedBy>
  <cp:revision>4</cp:revision>
  <dcterms:created xsi:type="dcterms:W3CDTF">2019-06-10T14:20:55Z</dcterms:created>
  <dcterms:modified xsi:type="dcterms:W3CDTF">2022-09-07T10:15:53Z</dcterms:modified>
</cp:coreProperties>
</file>