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3"/>
  </p:notesMasterIdLst>
  <p:sldIdLst>
    <p:sldId id="256" r:id="rId2"/>
    <p:sldId id="279" r:id="rId3"/>
    <p:sldId id="257" r:id="rId4"/>
    <p:sldId id="291" r:id="rId5"/>
    <p:sldId id="298" r:id="rId6"/>
    <p:sldId id="259" r:id="rId7"/>
    <p:sldId id="260" r:id="rId8"/>
    <p:sldId id="271" r:id="rId9"/>
    <p:sldId id="283" r:id="rId10"/>
    <p:sldId id="287" r:id="rId11"/>
    <p:sldId id="284" r:id="rId12"/>
    <p:sldId id="273" r:id="rId13"/>
    <p:sldId id="300" r:id="rId14"/>
    <p:sldId id="261" r:id="rId15"/>
    <p:sldId id="262" r:id="rId16"/>
    <p:sldId id="286" r:id="rId17"/>
    <p:sldId id="297" r:id="rId18"/>
    <p:sldId id="299" r:id="rId19"/>
    <p:sldId id="263" r:id="rId20"/>
    <p:sldId id="270" r:id="rId21"/>
    <p:sldId id="296" r:id="rId22"/>
    <p:sldId id="267" r:id="rId23"/>
    <p:sldId id="294" r:id="rId24"/>
    <p:sldId id="282" r:id="rId25"/>
    <p:sldId id="295" r:id="rId26"/>
    <p:sldId id="276" r:id="rId27"/>
    <p:sldId id="278" r:id="rId28"/>
    <p:sldId id="264" r:id="rId29"/>
    <p:sldId id="289" r:id="rId30"/>
    <p:sldId id="266" r:id="rId31"/>
    <p:sldId id="275" r:id="rId32"/>
    <p:sldId id="269" r:id="rId33"/>
    <p:sldId id="268" r:id="rId34"/>
    <p:sldId id="280" r:id="rId35"/>
    <p:sldId id="285" r:id="rId36"/>
    <p:sldId id="293" r:id="rId37"/>
    <p:sldId id="277" r:id="rId38"/>
    <p:sldId id="290" r:id="rId39"/>
    <p:sldId id="272" r:id="rId40"/>
    <p:sldId id="281" r:id="rId41"/>
    <p:sldId id="292" r:id="rId42"/>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Segoe UI" panose="020B0502040204020203" pitchFamily="34" charset="0"/>
      <p:regular r:id="rId56"/>
      <p:bold r:id="rId57"/>
      <p:italic r:id="rId58"/>
      <p:boldItalic r:id="rId59"/>
    </p:embeddedFont>
    <p:embeddedFont>
      <p:font typeface="Segoe UI Black" panose="020B0A02040204020203" pitchFamily="34" charset="0"/>
      <p:bold r:id="rId60"/>
      <p:boldItalic r:id="rId61"/>
    </p:embeddedFont>
    <p:embeddedFont>
      <p:font typeface="Segoe UI Light" panose="020B0502040204020203" pitchFamily="34" charset="0"/>
      <p:regular r:id="rId62"/>
      <p:italic r:id="rId63"/>
    </p:embeddedFont>
    <p:embeddedFont>
      <p:font typeface="Segoe UI Semilight" panose="020B0402040204020203" pitchFamily="34" charset="0"/>
      <p:regular r:id="rId6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149" autoAdjust="0"/>
  </p:normalViewPr>
  <p:slideViewPr>
    <p:cSldViewPr snapToGrid="0">
      <p:cViewPr varScale="1">
        <p:scale>
          <a:sx n="107" d="100"/>
          <a:sy n="107" d="100"/>
        </p:scale>
        <p:origin x="3330"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DF6FF-8287-4434-8D36-103AE37CC958}" type="datetimeFigureOut">
              <a:rPr lang="en-GB" smtClean="0"/>
              <a:t>17/11/2021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7AFA1-F621-4910-BAA1-8E1B73D2FD88}" type="slidenum">
              <a:rPr lang="en-GB" smtClean="0"/>
              <a:t>‹#›</a:t>
            </a:fld>
            <a:endParaRPr lang="en-GB"/>
          </a:p>
        </p:txBody>
      </p:sp>
    </p:spTree>
    <p:extLst>
      <p:ext uri="{BB962C8B-B14F-4D97-AF65-F5344CB8AC3E}">
        <p14:creationId xmlns:p14="http://schemas.microsoft.com/office/powerpoint/2010/main" val="5886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ritannica.com/biography/Rosalind-Frankl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93/mnras/8.4.5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lcomecollection.org/works/hfvcxxpd"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oi.org/10.1111/j.1445-2197.2007.04130_8.x" TargetMode="External"/><Relationship Id="rId5" Type="http://schemas.openxmlformats.org/officeDocument/2006/relationships/hyperlink" Target="https://onlinelibrary.wiley.com/action/doSearch?ContribAuthorRaw=Ahmad%2C+Z" TargetMode="External"/><Relationship Id="rId4" Type="http://schemas.openxmlformats.org/officeDocument/2006/relationships/hyperlink" Target="https://creativecommons.org/licenses/by/4.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ritannica.com/science/radioactivity"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britannica.com/science/phosphorus-chemical-element" TargetMode="External"/><Relationship Id="rId4" Type="http://schemas.openxmlformats.org/officeDocument/2006/relationships/hyperlink" Target="https://www.britannica.com/science/nitrog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Augustin_Cauch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Cauchy%E2%80%93Kowalevski_theorem#CITEREFKovalevskaya1875" TargetMode="External"/><Relationship Id="rId5" Type="http://schemas.openxmlformats.org/officeDocument/2006/relationships/hyperlink" Target="https://en.wikipedia.org/wiki/Sofia_Kovalevskaya" TargetMode="External"/><Relationship Id="rId4" Type="http://schemas.openxmlformats.org/officeDocument/2006/relationships/hyperlink" Target="https://en.wikipedia.org/wiki/Cauchy%E2%80%93Kowalevski_theorem#CITEREFCauchy184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ritannica.com/science/uraniu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britannica.com/science/energy" TargetMode="External"/><Relationship Id="rId4" Type="http://schemas.openxmlformats.org/officeDocument/2006/relationships/hyperlink" Target="https://www.britannica.com/science/plutoniu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Ibn_Al_Nafis_statue.jp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reativecommons.org/licenses/by-sa/3.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Phenotyp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ooks.google.com/?id=Ez7DCJM57esC&amp;printsec=frontcover&amp;dq=isbn+9780253208132#v=onepage&amp;q=tapputi&amp;f=fals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en.wikipedia.org/wiki/Special:BookSources/9780253208132" TargetMode="External"/><Relationship Id="rId4" Type="http://schemas.openxmlformats.org/officeDocument/2006/relationships/hyperlink" Target="https://en.wikipedia.org/wiki/ISBN_(identifier)"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artwork drawn by Adolph </a:t>
            </a:r>
            <a:r>
              <a:rPr lang="en-GB" dirty="0" err="1"/>
              <a:t>Boÿ</a:t>
            </a:r>
            <a:r>
              <a:rPr lang="en-GB" dirty="0"/>
              <a:t>, engraved by Jeremias Falck, Public domain, via Wikimedia Commons (attribution not legally required)</a:t>
            </a:r>
          </a:p>
          <a:p>
            <a:r>
              <a:rPr lang="en-GB" dirty="0"/>
              <a:t>Image Source: https://commons.wikimedia.org/wiki/File:Hazan.png</a:t>
            </a:r>
          </a:p>
          <a:p>
            <a:endParaRPr lang="en-GB" dirty="0"/>
          </a:p>
          <a:p>
            <a:r>
              <a:rPr lang="en-GB" dirty="0"/>
              <a:t>Sources:</a:t>
            </a:r>
          </a:p>
          <a:p>
            <a:pPr marL="171450" indent="-171450">
              <a:buFont typeface="Arial" panose="020B0604020202020204" pitchFamily="34" charset="0"/>
              <a:buChar char="•"/>
            </a:pPr>
            <a:r>
              <a:rPr lang="en-GB" dirty="0"/>
              <a:t>https://www.britannica.com/biography/Ibn-al-Haytham</a:t>
            </a:r>
          </a:p>
          <a:p>
            <a:pPr marL="171450" indent="-171450">
              <a:buFont typeface="Arial" panose="020B0604020202020204" pitchFamily="34" charset="0"/>
              <a:buChar char="•"/>
            </a:pPr>
            <a:r>
              <a:rPr lang="en-GB" dirty="0"/>
              <a:t>https://www.ncbi.nlm.nih.gov/pmc/articles/PMC6074172/</a:t>
            </a:r>
          </a:p>
          <a:p>
            <a:pPr marL="171450" indent="-171450">
              <a:buFont typeface="Arial" panose="020B0604020202020204" pitchFamily="34" charset="0"/>
              <a:buChar char="•"/>
            </a:pPr>
            <a:r>
              <a:rPr lang="en-GB" dirty="0"/>
              <a:t>https://en.wikipedia.org/wiki/Camera_obscura#1000_to_1400:_Optical_and_astronomical_tool,_entertainment </a:t>
            </a:r>
          </a:p>
        </p:txBody>
      </p:sp>
      <p:sp>
        <p:nvSpPr>
          <p:cNvPr id="4" name="Slide Number Placeholder 3"/>
          <p:cNvSpPr>
            <a:spLocks noGrp="1"/>
          </p:cNvSpPr>
          <p:nvPr>
            <p:ph type="sldNum" sz="quarter" idx="10"/>
          </p:nvPr>
        </p:nvSpPr>
        <p:spPr/>
        <p:txBody>
          <a:bodyPr/>
          <a:lstStyle/>
          <a:p>
            <a:fld id="{8807AFA1-F621-4910-BAA1-8E1B73D2FD88}" type="slidenum">
              <a:rPr lang="en-GB" smtClean="0"/>
              <a:t>2</a:t>
            </a:fld>
            <a:endParaRPr lang="en-GB"/>
          </a:p>
        </p:txBody>
      </p:sp>
    </p:spTree>
    <p:extLst>
      <p:ext uri="{BB962C8B-B14F-4D97-AF65-F5344CB8AC3E}">
        <p14:creationId xmlns:p14="http://schemas.microsoft.com/office/powerpoint/2010/main" val="796454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New York World-Telegram and the Sun Newspaper, Public domain, via Wikimedia Commons (attribution not legally required)</a:t>
            </a:r>
          </a:p>
          <a:p>
            <a:r>
              <a:rPr lang="en-GB" dirty="0"/>
              <a:t>Image source: https://commons.wikimedia.org/wiki/File:Annie_Jump_Cannon_1922_Portrait.jpg</a:t>
            </a:r>
          </a:p>
          <a:p>
            <a:endParaRPr lang="en-GB" dirty="0"/>
          </a:p>
          <a:p>
            <a:r>
              <a:rPr lang="en-GB" dirty="0"/>
              <a:t>Sources:</a:t>
            </a:r>
          </a:p>
          <a:p>
            <a:pPr marL="171450" indent="-171450">
              <a:buFont typeface="Arial" panose="020B0604020202020204" pitchFamily="34" charset="0"/>
              <a:buChar char="•"/>
            </a:pPr>
            <a:r>
              <a:rPr lang="en-GB" dirty="0"/>
              <a:t>https://www.britannica.com/biography/Annie-Jump-Cannon </a:t>
            </a:r>
          </a:p>
          <a:p>
            <a:pPr marL="171450" indent="-171450">
              <a:buFont typeface="Arial" panose="020B0604020202020204" pitchFamily="34" charset="0"/>
              <a:buChar char="•"/>
            </a:pPr>
            <a:r>
              <a:rPr lang="en-GB" dirty="0"/>
              <a:t>https://en.wikipedia.org/wiki/Annie_Jump_Cannon</a:t>
            </a:r>
          </a:p>
        </p:txBody>
      </p:sp>
      <p:sp>
        <p:nvSpPr>
          <p:cNvPr id="4" name="Slide Number Placeholder 3"/>
          <p:cNvSpPr>
            <a:spLocks noGrp="1"/>
          </p:cNvSpPr>
          <p:nvPr>
            <p:ph type="sldNum" sz="quarter" idx="10"/>
          </p:nvPr>
        </p:nvSpPr>
        <p:spPr/>
        <p:txBody>
          <a:bodyPr/>
          <a:lstStyle/>
          <a:p>
            <a:fld id="{8807AFA1-F621-4910-BAA1-8E1B73D2FD88}" type="slidenum">
              <a:rPr lang="en-GB" smtClean="0"/>
              <a:t>11</a:t>
            </a:fld>
            <a:endParaRPr lang="en-GB"/>
          </a:p>
        </p:txBody>
      </p:sp>
    </p:spTree>
    <p:extLst>
      <p:ext uri="{BB962C8B-B14F-4D97-AF65-F5344CB8AC3E}">
        <p14:creationId xmlns:p14="http://schemas.microsoft.com/office/powerpoint/2010/main" val="325462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NASA, Public domain, via Wikimedia Commons (Attribution not legally required)</a:t>
            </a:r>
          </a:p>
          <a:p>
            <a:r>
              <a:rPr lang="en-GB" dirty="0"/>
              <a:t>Image source: https://commons.wikimedia.org/wiki/File:Dr._Emmett_W._Chappelle.jpg </a:t>
            </a:r>
          </a:p>
          <a:p>
            <a:endParaRPr lang="en-GB" dirty="0"/>
          </a:p>
          <a:p>
            <a:r>
              <a:rPr lang="en-GB" dirty="0"/>
              <a:t>Sources:</a:t>
            </a:r>
          </a:p>
          <a:p>
            <a:pPr marL="171450" indent="-171450">
              <a:buFont typeface="Arial" panose="020B0604020202020204" pitchFamily="34" charset="0"/>
              <a:buChar char="•"/>
            </a:pPr>
            <a:r>
              <a:rPr lang="en-GB" dirty="0"/>
              <a:t>https://www.nasa.gov/centers/goddard/news/topstory/2007/chapelle_award.html </a:t>
            </a:r>
          </a:p>
          <a:p>
            <a:pPr marL="171450" indent="-171450">
              <a:buFont typeface="Arial" panose="020B0604020202020204" pitchFamily="34" charset="0"/>
              <a:buChar char="•"/>
            </a:pPr>
            <a:r>
              <a:rPr lang="en-GB" dirty="0"/>
              <a:t>https://en.wikipedia.org/wiki/Emmett_Chappelle </a:t>
            </a:r>
          </a:p>
          <a:p>
            <a:pPr marL="171450" indent="-171450">
              <a:buFont typeface="Arial" panose="020B0604020202020204" pitchFamily="34" charset="0"/>
              <a:buChar char="•"/>
            </a:pPr>
            <a:r>
              <a:rPr lang="en-GB" dirty="0"/>
              <a:t>https://patents.justia.com/patent/4385113 </a:t>
            </a:r>
          </a:p>
          <a:p>
            <a:endParaRPr lang="en-GB" dirty="0"/>
          </a:p>
          <a:p>
            <a:r>
              <a:rPr lang="en-US" dirty="0"/>
              <a:t>Additional information: The method of counting bacteria involves rupturing the</a:t>
            </a:r>
            <a:r>
              <a:rPr lang="en-US" baseline="0" dirty="0"/>
              <a:t> bacterial cells, before mixing the sample with luciferase-luciferin, which reacts with the ATP from the bacterial cells and creates bioluminescence.</a:t>
            </a: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12</a:t>
            </a:fld>
            <a:endParaRPr lang="en-GB"/>
          </a:p>
        </p:txBody>
      </p:sp>
    </p:spTree>
    <p:extLst>
      <p:ext uri="{BB962C8B-B14F-4D97-AF65-F5344CB8AC3E}">
        <p14:creationId xmlns:p14="http://schemas.microsoft.com/office/powerpoint/2010/main" val="14283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Metropolitan Museum of Art, Public Domain (Open Access)</a:t>
            </a:r>
          </a:p>
          <a:p>
            <a:r>
              <a:rPr lang="en-GB" dirty="0"/>
              <a:t>Image source: https://www.metmuseum.org/art/collection/search/61766</a:t>
            </a:r>
          </a:p>
          <a:p>
            <a:endParaRPr lang="en-GB" dirty="0"/>
          </a:p>
          <a:p>
            <a:r>
              <a:rPr lang="en-GB" dirty="0"/>
              <a:t>Sources:</a:t>
            </a:r>
          </a:p>
          <a:p>
            <a:pPr marL="171450" indent="-171450">
              <a:buFont typeface="Arial" panose="020B0604020202020204" pitchFamily="34" charset="0"/>
              <a:buChar char="•"/>
            </a:pPr>
            <a:r>
              <a:rPr lang="en-GB" dirty="0"/>
              <a:t>https://www.jstor.org/stable/74275?seq=4#metadata_info_tab_contents</a:t>
            </a:r>
          </a:p>
          <a:p>
            <a:pPr marL="171450" indent="-171450">
              <a:buFont typeface="Arial" panose="020B0604020202020204" pitchFamily="34" charset="0"/>
              <a:buChar char="•"/>
            </a:pPr>
            <a:r>
              <a:rPr lang="en-GB" dirty="0"/>
              <a:t>https://en.wikipedia.org/wiki/Gan_De</a:t>
            </a:r>
          </a:p>
          <a:p>
            <a:pPr marL="171450" indent="-171450">
              <a:buFont typeface="Arial" panose="020B0604020202020204" pitchFamily="34" charset="0"/>
              <a:buChar char="•"/>
            </a:pPr>
            <a:r>
              <a:rPr lang="en-GB" dirty="0"/>
              <a:t>https://mathshistory.st-andrews.ac.uk/Biographies/Gan_De/</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13</a:t>
            </a:fld>
            <a:endParaRPr lang="en-GB"/>
          </a:p>
        </p:txBody>
      </p:sp>
    </p:spTree>
    <p:extLst>
      <p:ext uri="{BB962C8B-B14F-4D97-AF65-F5344CB8AC3E}">
        <p14:creationId xmlns:p14="http://schemas.microsoft.com/office/powerpoint/2010/main" val="320770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https://commons.wikimedia.org/wiki/File:Honor_Fell_1.jpg </a:t>
            </a:r>
          </a:p>
          <a:p>
            <a:r>
              <a:rPr lang="en-GB" dirty="0"/>
              <a:t>Image Credit: </a:t>
            </a:r>
            <a:r>
              <a:rPr lang="en-GB" dirty="0" err="1"/>
              <a:t>Wellcome</a:t>
            </a:r>
            <a:r>
              <a:rPr lang="en-GB" dirty="0"/>
              <a:t> Collection, </a:t>
            </a:r>
            <a:r>
              <a:rPr lang="en-GB" dirty="0">
                <a:hlinkClick r:id="rId3"/>
              </a:rPr>
              <a:t>CC BY 4.0</a:t>
            </a:r>
            <a:r>
              <a:rPr lang="en-GB" dirty="0"/>
              <a:t> https://upload.wikimedia.org/wikipedia/commons/f/fd/Honor_Fell_1.jpg </a:t>
            </a:r>
          </a:p>
          <a:p>
            <a:endParaRPr lang="en-GB" dirty="0"/>
          </a:p>
          <a:p>
            <a:r>
              <a:rPr lang="en-GB" dirty="0"/>
              <a:t>Sources: </a:t>
            </a:r>
          </a:p>
          <a:p>
            <a:pPr marL="171450" indent="-171450">
              <a:buFont typeface="Arial" panose="020B0604020202020204" pitchFamily="34" charset="0"/>
              <a:buChar char="•"/>
            </a:pPr>
            <a:r>
              <a:rPr lang="en-GB" dirty="0" err="1"/>
              <a:t>Lasnitzki</a:t>
            </a:r>
            <a:r>
              <a:rPr lang="en-GB" dirty="0"/>
              <a:t>, I. Dame Honor Fell FRS (1900–1986). </a:t>
            </a:r>
            <a:r>
              <a:rPr lang="en-GB" i="1" dirty="0"/>
              <a:t>Nature</a:t>
            </a:r>
            <a:r>
              <a:rPr lang="en-GB" dirty="0"/>
              <a:t> </a:t>
            </a:r>
            <a:r>
              <a:rPr lang="en-GB" b="1" dirty="0"/>
              <a:t>322, </a:t>
            </a:r>
            <a:r>
              <a:rPr lang="en-GB" dirty="0"/>
              <a:t>214 (1986)</a:t>
            </a:r>
          </a:p>
          <a:p>
            <a:pPr marL="171450" indent="-171450">
              <a:buFont typeface="Arial" panose="020B0604020202020204" pitchFamily="34" charset="0"/>
              <a:buChar char="•"/>
            </a:pPr>
            <a:r>
              <a:rPr lang="en-GB" dirty="0"/>
              <a:t>https://academic.oup.com/rheumatology/article-pdf/25/3/323/5041347/25-3-323.pdf </a:t>
            </a:r>
          </a:p>
          <a:p>
            <a:pPr marL="171450" indent="-171450">
              <a:buFont typeface="Arial" panose="020B0604020202020204" pitchFamily="34" charset="0"/>
              <a:buChar char="•"/>
            </a:pPr>
            <a:r>
              <a:rPr lang="en-GB" dirty="0"/>
              <a:t>https://en.wikipedia.org/wiki/Honor_Fell </a:t>
            </a:r>
          </a:p>
        </p:txBody>
      </p:sp>
      <p:sp>
        <p:nvSpPr>
          <p:cNvPr id="4" name="Slide Number Placeholder 3"/>
          <p:cNvSpPr>
            <a:spLocks noGrp="1"/>
          </p:cNvSpPr>
          <p:nvPr>
            <p:ph type="sldNum" sz="quarter" idx="10"/>
          </p:nvPr>
        </p:nvSpPr>
        <p:spPr/>
        <p:txBody>
          <a:bodyPr/>
          <a:lstStyle/>
          <a:p>
            <a:fld id="{8807AFA1-F621-4910-BAA1-8E1B73D2FD88}" type="slidenum">
              <a:rPr lang="en-GB" smtClean="0"/>
              <a:t>14</a:t>
            </a:fld>
            <a:endParaRPr lang="en-GB"/>
          </a:p>
        </p:txBody>
      </p:sp>
    </p:spTree>
    <p:extLst>
      <p:ext uri="{BB962C8B-B14F-4D97-AF65-F5344CB8AC3E}">
        <p14:creationId xmlns:p14="http://schemas.microsoft.com/office/powerpoint/2010/main" val="2987463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There</a:t>
            </a:r>
            <a:r>
              <a:rPr lang="en-GB" baseline="0" dirty="0"/>
              <a:t> are currently no certified photos of Eunice Foote. This image is taken from </a:t>
            </a:r>
            <a:r>
              <a:rPr lang="en-GB" dirty="0">
                <a:effectLst/>
              </a:rPr>
              <a:t>https://twitter.com/climateMorrow/status/1073634342138798080?s=20 which</a:t>
            </a:r>
            <a:r>
              <a:rPr lang="en-GB" baseline="0" dirty="0">
                <a:effectLst/>
              </a:rPr>
              <a:t> in turn has taken it from the Smithsonian Archives.</a:t>
            </a:r>
          </a:p>
          <a:p>
            <a:endParaRPr lang="en-GB" baseline="0" dirty="0">
              <a:effectLst/>
            </a:endParaRPr>
          </a:p>
          <a:p>
            <a:r>
              <a:rPr lang="en-GB" baseline="0" dirty="0">
                <a:effectLst/>
              </a:rPr>
              <a:t>Sources:</a:t>
            </a:r>
          </a:p>
          <a:p>
            <a:pPr marL="171450" indent="-171450">
              <a:buFont typeface="Arial" panose="020B0604020202020204" pitchFamily="34" charset="0"/>
              <a:buChar char="•"/>
            </a:pPr>
            <a:r>
              <a:rPr lang="en-US" i="0" dirty="0"/>
              <a:t>https://en.wikipedia.org/wiki/Eunice_Newton_Foote</a:t>
            </a:r>
          </a:p>
          <a:p>
            <a:pPr marL="171450" indent="-171450">
              <a:buFont typeface="Arial" panose="020B0604020202020204" pitchFamily="34" charset="0"/>
              <a:buChar char="•"/>
            </a:pPr>
            <a:r>
              <a:rPr lang="en-US" i="1" dirty="0"/>
              <a:t>Foote, Eunice. "ART. XXXI.--Circumstances Affecting the Heat of the Sun's Rays;." American Journal of Science and Arts (1820-1879) 22.66 (1856): 382. Web. </a:t>
            </a:r>
            <a:r>
              <a:rPr lang="en-US" i="0" dirty="0"/>
              <a:t>Available at: https://books.google.co.uk/books?id=fjtSAQAAMAAJ&amp;lpg=PA382&amp;dq=%22Circumstances%20Affecting%20the%20Heat%20of%20the%20Sun%E2%80%99s%20Rays%22%20foote&amp;pg=PA382#v=onepage&amp;q=%22Circumstances%20Affecting%20the%20Heat%20of%20the%20Sun%E2%80%99s%20Rays%22%20foote&amp;f=false </a:t>
            </a:r>
          </a:p>
          <a:p>
            <a:pPr marL="171450" indent="-171450">
              <a:buFont typeface="Arial" panose="020B0604020202020204" pitchFamily="34" charset="0"/>
              <a:buChar char="•"/>
            </a:pPr>
            <a:r>
              <a:rPr lang="en-GB" dirty="0"/>
              <a:t>https://books.google.co.uk/books?id=0TcLAAAAYAAJ&amp;pg=PA123#v=onepage&amp;q&amp;f=false </a:t>
            </a:r>
          </a:p>
          <a:p>
            <a:pPr marL="171450" indent="-171450">
              <a:buFont typeface="Arial" panose="020B0604020202020204" pitchFamily="34" charset="0"/>
              <a:buChar char="•"/>
            </a:pPr>
            <a:r>
              <a:rPr lang="en-GB" dirty="0"/>
              <a:t>https://patentimages.storage.googleapis.com/0f/c3/8a/df35a07f37f16f/US28265.pdf</a:t>
            </a:r>
          </a:p>
          <a:p>
            <a:pPr marL="171450" indent="-171450">
              <a:buFont typeface="Arial" panose="020B0604020202020204" pitchFamily="34" charset="0"/>
              <a:buChar char="•"/>
            </a:pPr>
            <a:r>
              <a:rPr lang="en-US" dirty="0"/>
              <a:t>American Artisan and Patent Record : a Weekly Journal of Arts, Mechanics, Manufactures, Mining, Engineering and Chemistry, and Repertory of Patents (1864-1868), Nov 13, 1867, Vol.5(19), p.298</a:t>
            </a:r>
          </a:p>
          <a:p>
            <a:endParaRPr lang="en-US" dirty="0"/>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15</a:t>
            </a:fld>
            <a:endParaRPr lang="en-GB"/>
          </a:p>
        </p:txBody>
      </p:sp>
    </p:spTree>
    <p:extLst>
      <p:ext uri="{BB962C8B-B14F-4D97-AF65-F5344CB8AC3E}">
        <p14:creationId xmlns:p14="http://schemas.microsoft.com/office/powerpoint/2010/main" val="47043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a:t>
            </a:r>
            <a:r>
              <a:rPr lang="en-GB" b="0" i="0" dirty="0">
                <a:solidFill>
                  <a:srgbClr val="202122"/>
                </a:solidFill>
                <a:effectLst/>
                <a:latin typeface="Arial" panose="020B0604020202020204" pitchFamily="34" charset="0"/>
              </a:rPr>
              <a:t>The Editors of Encyclopaedia Britannica. "Rosalind Franklin, British Scientist," </a:t>
            </a:r>
            <a:r>
              <a:rPr lang="en-GB" b="0" i="1" dirty="0">
                <a:solidFill>
                  <a:srgbClr val="202122"/>
                </a:solidFill>
                <a:effectLst/>
                <a:latin typeface="Arial" panose="020B0604020202020204" pitchFamily="34" charset="0"/>
              </a:rPr>
              <a:t>Encyclopaedia Britannica</a:t>
            </a:r>
            <a:r>
              <a:rPr lang="en-GB" b="0" i="0" dirty="0">
                <a:solidFill>
                  <a:srgbClr val="202122"/>
                </a:solidFill>
                <a:effectLst/>
                <a:latin typeface="Arial" panose="020B0604020202020204" pitchFamily="34" charset="0"/>
              </a:rPr>
              <a:t> (article created 20 Jul 1998, accessed 29 Mar 2021); </a:t>
            </a:r>
            <a:r>
              <a:rPr lang="en-GB" b="0" i="0" u="none" strike="noStrike" dirty="0">
                <a:solidFill>
                  <a:srgbClr val="3366BB"/>
                </a:solidFill>
                <a:effectLst/>
                <a:latin typeface="Arial" panose="020B0604020202020204" pitchFamily="34" charset="0"/>
                <a:hlinkClick r:id="rId3"/>
              </a:rPr>
              <a:t>https://www.britannica.com/biography/Rosalind-Franklin</a:t>
            </a:r>
            <a:r>
              <a:rPr lang="en-GB" b="0" i="0" u="none" strike="noStrike" dirty="0">
                <a:solidFill>
                  <a:srgbClr val="3366BB"/>
                </a:solidFill>
                <a:effectLst/>
                <a:latin typeface="Arial" panose="020B0604020202020204" pitchFamily="34" charset="0"/>
              </a:rPr>
              <a:t> </a:t>
            </a:r>
          </a:p>
          <a:p>
            <a:r>
              <a:rPr lang="en-GB" b="0" i="0" u="none" strike="noStrike" dirty="0">
                <a:solidFill>
                  <a:srgbClr val="3366BB"/>
                </a:solidFill>
                <a:effectLst/>
                <a:latin typeface="Arial" panose="020B0604020202020204" pitchFamily="34" charset="0"/>
              </a:rPr>
              <a:t>This image is copyrighted but reproduced here for educational purposes</a:t>
            </a:r>
            <a:endParaRPr lang="en-GB" dirty="0"/>
          </a:p>
          <a:p>
            <a:r>
              <a:rPr lang="en-GB" dirty="0"/>
              <a:t>Image source: https://en.wikipedia.org/wiki/File:Rosalind_Franklin_(1920-1958).jpg</a:t>
            </a:r>
          </a:p>
          <a:p>
            <a:endParaRPr lang="en-GB" dirty="0"/>
          </a:p>
          <a:p>
            <a:r>
              <a:rPr lang="en-GB" dirty="0"/>
              <a:t>Sources:</a:t>
            </a:r>
          </a:p>
          <a:p>
            <a:pPr marL="171450" indent="-171450">
              <a:buFont typeface="Arial" panose="020B0604020202020204" pitchFamily="34" charset="0"/>
              <a:buChar char="•"/>
            </a:pPr>
            <a:r>
              <a:rPr lang="en-GB" dirty="0"/>
              <a:t>https://www.britannica.com/biography/Rosalind-Franklin</a:t>
            </a:r>
          </a:p>
          <a:p>
            <a:pPr marL="171450" indent="-171450">
              <a:buFont typeface="Arial" panose="020B0604020202020204" pitchFamily="34" charset="0"/>
              <a:buChar char="•"/>
            </a:pPr>
            <a:r>
              <a:rPr lang="en-GB" dirty="0"/>
              <a:t>https://www.nature.com/articles/d41586-020-02144-4</a:t>
            </a:r>
          </a:p>
          <a:p>
            <a:pPr marL="171450" indent="-171450">
              <a:buFont typeface="Arial" panose="020B0604020202020204" pitchFamily="34" charset="0"/>
              <a:buChar char="•"/>
            </a:pPr>
            <a:r>
              <a:rPr lang="en-GB" dirty="0"/>
              <a:t>https://en.wikipedia.org/wiki/Rosalind_Franklin</a:t>
            </a:r>
          </a:p>
        </p:txBody>
      </p:sp>
      <p:sp>
        <p:nvSpPr>
          <p:cNvPr id="4" name="Slide Number Placeholder 3"/>
          <p:cNvSpPr>
            <a:spLocks noGrp="1"/>
          </p:cNvSpPr>
          <p:nvPr>
            <p:ph type="sldNum" sz="quarter" idx="10"/>
          </p:nvPr>
        </p:nvSpPr>
        <p:spPr/>
        <p:txBody>
          <a:bodyPr/>
          <a:lstStyle/>
          <a:p>
            <a:fld id="{8807AFA1-F621-4910-BAA1-8E1B73D2FD88}" type="slidenum">
              <a:rPr lang="en-GB" smtClean="0"/>
              <a:t>16</a:t>
            </a:fld>
            <a:endParaRPr lang="en-GB"/>
          </a:p>
        </p:txBody>
      </p:sp>
    </p:spTree>
    <p:extLst>
      <p:ext uri="{BB962C8B-B14F-4D97-AF65-F5344CB8AC3E}">
        <p14:creationId xmlns:p14="http://schemas.microsoft.com/office/powerpoint/2010/main" val="139489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Draper Laboratory; restored by Adam Cuerden., Public domain, via Wikimedia Commons (Attribution not legally required)</a:t>
            </a:r>
          </a:p>
          <a:p>
            <a:r>
              <a:rPr lang="en-GB" dirty="0"/>
              <a:t>Image source: https://commons.wikimedia.org/wiki/File:Margaret_Hamilton_-_restoration.jpg</a:t>
            </a:r>
          </a:p>
          <a:p>
            <a:endParaRPr lang="en-GB" dirty="0"/>
          </a:p>
          <a:p>
            <a:r>
              <a:rPr lang="en-GB" dirty="0"/>
              <a:t>Sources:</a:t>
            </a:r>
          </a:p>
          <a:p>
            <a:pPr marL="171450" indent="-171450">
              <a:buFont typeface="Arial" panose="020B0604020202020204" pitchFamily="34" charset="0"/>
              <a:buChar char="•"/>
            </a:pPr>
            <a:r>
              <a:rPr lang="en-GB" dirty="0"/>
              <a:t>https://www.britannica.com/biography/Margaret-Hamilton-American-computer-scientist</a:t>
            </a:r>
          </a:p>
          <a:p>
            <a:pPr marL="171450" indent="-171450">
              <a:buFont typeface="Arial" panose="020B0604020202020204" pitchFamily="34" charset="0"/>
              <a:buChar char="•"/>
            </a:pPr>
            <a:r>
              <a:rPr lang="en-GB" dirty="0"/>
              <a:t>https://www.theguardian.com/technology/2019/jul/13/margaret-hamilton-computer-scientist-interview-software-apollo-missions-1969-moon-landing-nasa-women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Note: MH: “</a:t>
            </a:r>
            <a:r>
              <a:rPr lang="en-GB" b="0" i="0" dirty="0">
                <a:solidFill>
                  <a:srgbClr val="121212"/>
                </a:solidFill>
                <a:effectLst/>
                <a:latin typeface="Segoe UI" panose="020B0502040204020203" pitchFamily="34" charset="0"/>
              </a:rPr>
              <a:t>At the beginning, nobody thought software was that big a deal. But then they began to realise how much they were relying on it. … Astronauts’ lives were at stake. Our software needed to be ultra-reliable and it needed to be able to detect an error and recover from it at any time during the mission. And it all had to fit on the hardware.”</a:t>
            </a: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17</a:t>
            </a:fld>
            <a:endParaRPr lang="en-GB"/>
          </a:p>
        </p:txBody>
      </p:sp>
    </p:spTree>
    <p:extLst>
      <p:ext uri="{BB962C8B-B14F-4D97-AF65-F5344CB8AC3E}">
        <p14:creationId xmlns:p14="http://schemas.microsoft.com/office/powerpoint/2010/main" val="106622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State Post Bureau of the People's Republic of China, Public domain, via Wikimedia Commons (Attribution not legally required)</a:t>
            </a:r>
          </a:p>
          <a:p>
            <a:r>
              <a:rPr lang="en-GB" dirty="0"/>
              <a:t>Image source: https://commons.wikimedia.org/wiki/File:Zhang_Heng.jpg</a:t>
            </a:r>
          </a:p>
          <a:p>
            <a:endParaRPr lang="en-GB" dirty="0"/>
          </a:p>
          <a:p>
            <a:r>
              <a:rPr lang="en-GB" dirty="0"/>
              <a:t>Sources:</a:t>
            </a:r>
          </a:p>
          <a:p>
            <a:pPr marL="171450" indent="-171450">
              <a:buFont typeface="Arial" panose="020B0604020202020204" pitchFamily="34" charset="0"/>
              <a:buChar char="•"/>
            </a:pPr>
            <a:r>
              <a:rPr lang="en-GB" dirty="0"/>
              <a:t>https://www.britannica.com/biography/Zhang-Heng</a:t>
            </a:r>
          </a:p>
          <a:p>
            <a:pPr marL="171450" indent="-171450">
              <a:buFont typeface="Arial" panose="020B0604020202020204" pitchFamily="34" charset="0"/>
              <a:buChar char="•"/>
            </a:pPr>
            <a:r>
              <a:rPr lang="en-GB" dirty="0"/>
              <a:t>https://www.dkfindout.com/uk/science/famous-scientists/zhang-heng/</a:t>
            </a:r>
          </a:p>
          <a:p>
            <a:pPr marL="171450" indent="-171450">
              <a:buFont typeface="Arial" panose="020B0604020202020204" pitchFamily="34" charset="0"/>
              <a:buChar char="•"/>
            </a:pPr>
            <a:r>
              <a:rPr lang="en-GB" dirty="0"/>
              <a:t>https://www.britannica.com/science/seismograph#ref253179</a:t>
            </a:r>
          </a:p>
          <a:p>
            <a:pPr marL="171450" indent="-171450">
              <a:buFont typeface="Arial" panose="020B0604020202020204" pitchFamily="34" charset="0"/>
              <a:buChar char="•"/>
            </a:pPr>
            <a:r>
              <a:rPr lang="en-GB" dirty="0"/>
              <a:t>https://collection.sciencemuseumgroup.org.uk/objects/co54055/model-of-the-zhang-heng-seismoscope-seismoscope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Note: Zhang is the family name.</a:t>
            </a:r>
          </a:p>
        </p:txBody>
      </p:sp>
      <p:sp>
        <p:nvSpPr>
          <p:cNvPr id="4" name="Slide Number Placeholder 3"/>
          <p:cNvSpPr>
            <a:spLocks noGrp="1"/>
          </p:cNvSpPr>
          <p:nvPr>
            <p:ph type="sldNum" sz="quarter" idx="10"/>
          </p:nvPr>
        </p:nvSpPr>
        <p:spPr/>
        <p:txBody>
          <a:bodyPr/>
          <a:lstStyle/>
          <a:p>
            <a:fld id="{8807AFA1-F621-4910-BAA1-8E1B73D2FD88}" type="slidenum">
              <a:rPr lang="en-GB" smtClean="0"/>
              <a:t>18</a:t>
            </a:fld>
            <a:endParaRPr lang="en-GB"/>
          </a:p>
        </p:txBody>
      </p:sp>
    </p:spTree>
    <p:extLst>
      <p:ext uri="{BB962C8B-B14F-4D97-AF65-F5344CB8AC3E}">
        <p14:creationId xmlns:p14="http://schemas.microsoft.com/office/powerpoint/2010/main" val="674220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a:t>
            </a:r>
            <a:r>
              <a:rPr lang="en-GB" dirty="0" err="1"/>
              <a:t>Ölgemälde</a:t>
            </a:r>
            <a:r>
              <a:rPr lang="en-GB" dirty="0"/>
              <a:t>: </a:t>
            </a:r>
            <a:r>
              <a:rPr lang="en-GB" dirty="0" err="1"/>
              <a:t>Ölgemälde</a:t>
            </a:r>
            <a:r>
              <a:rPr lang="en-GB" dirty="0"/>
              <a:t>: Melchior </a:t>
            </a:r>
            <a:r>
              <a:rPr lang="en-GB" dirty="0" err="1"/>
              <a:t>Gommar</a:t>
            </a:r>
            <a:r>
              <a:rPr lang="en-GB" dirty="0"/>
              <a:t> Tieleman; </a:t>
            </a:r>
            <a:r>
              <a:rPr lang="en-GB" dirty="0" err="1"/>
              <a:t>Foto</a:t>
            </a:r>
            <a:r>
              <a:rPr lang="en-GB" dirty="0"/>
              <a:t> des </a:t>
            </a:r>
            <a:r>
              <a:rPr lang="en-GB" dirty="0" err="1"/>
              <a:t>gemeinfreien</a:t>
            </a:r>
            <a:r>
              <a:rPr lang="en-GB" dirty="0"/>
              <a:t> </a:t>
            </a:r>
            <a:r>
              <a:rPr lang="en-GB" dirty="0" err="1"/>
              <a:t>Gemäldes</a:t>
            </a:r>
            <a:r>
              <a:rPr lang="en-GB" dirty="0"/>
              <a:t>: </a:t>
            </a:r>
            <a:r>
              <a:rPr lang="en-GB" dirty="0" err="1"/>
              <a:t>unbekannt</a:t>
            </a:r>
            <a:r>
              <a:rPr lang="en-GB" dirty="0"/>
              <a:t>, Public domain, via Wikimedia Commons (Attribution not legally required</a:t>
            </a:r>
          </a:p>
          <a:p>
            <a:r>
              <a:rPr lang="en-GB" dirty="0"/>
              <a:t>Image source: https://commons.wikimedia.org/wiki/File:1829_Melchior_Gommar_Tieleman,_%C3%96lgem%C3%A4lde_Caroline_Herschel_Hannover.tif</a:t>
            </a:r>
          </a:p>
          <a:p>
            <a:endParaRPr lang="en-GB" dirty="0"/>
          </a:p>
          <a:p>
            <a:r>
              <a:rPr lang="en-GB" dirty="0"/>
              <a:t>Sources:</a:t>
            </a:r>
          </a:p>
          <a:p>
            <a:pPr marL="171450" indent="-171450">
              <a:buFont typeface="Arial" panose="020B0604020202020204" pitchFamily="34" charset="0"/>
              <a:buChar char="•"/>
            </a:pPr>
            <a:r>
              <a:rPr lang="en-GB" dirty="0"/>
              <a:t>https://www.britannica.com/biography/Caroline-Lucretia-Herschel </a:t>
            </a:r>
          </a:p>
          <a:p>
            <a:pPr marL="171450" indent="-171450">
              <a:buFont typeface="Arial" panose="020B0604020202020204" pitchFamily="34" charset="0"/>
              <a:buChar char="•"/>
            </a:pPr>
            <a:r>
              <a:rPr lang="en-US" dirty="0"/>
              <a:t>Report of the Council to the Twenty-eighth Annual General Meeting, </a:t>
            </a:r>
            <a:r>
              <a:rPr lang="en-US" i="1" dirty="0"/>
              <a:t>Monthly Notices of the Royal Astronomical Society</a:t>
            </a:r>
            <a:r>
              <a:rPr lang="en-US" dirty="0"/>
              <a:t>, Volume 8, Issue 4, February 1848, Pages 57–95, </a:t>
            </a:r>
            <a:r>
              <a:rPr lang="en-US" dirty="0">
                <a:hlinkClick r:id="rId3"/>
              </a:rPr>
              <a:t>https://doi.org/10.1093/mnras/8.4.57</a:t>
            </a:r>
            <a:r>
              <a:rPr lang="en-US" dirty="0"/>
              <a:t> (This contain</a:t>
            </a:r>
            <a:r>
              <a:rPr lang="en-US" baseline="0" dirty="0"/>
              <a:t>s an obituary) “Her memory will live, with that of her brother, as long as astronomical records of the last and present century are preserved; and it will live on its own merits, even though, as may reasonably be hoped, the time should come when the astronomical celebrity of a woman will not, by the mere circumstance of sex, be sufficient to excite the slightest remark.”</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19</a:t>
            </a:fld>
            <a:endParaRPr lang="en-GB"/>
          </a:p>
        </p:txBody>
      </p:sp>
    </p:spTree>
    <p:extLst>
      <p:ext uri="{BB962C8B-B14F-4D97-AF65-F5344CB8AC3E}">
        <p14:creationId xmlns:p14="http://schemas.microsoft.com/office/powerpoint/2010/main" val="54776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https://en.wikipedia.org/wiki/File:Dorothy_Hodgkin_Nobel.jpg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credit: Unattributed photograph from Les Prix Nobel 1964. This image may be copyrighted, however it is reproduced here for educational purposes.</a:t>
            </a:r>
            <a:endParaRPr lang="en-GB" u="none" dirty="0">
              <a:solidFill>
                <a:schemeClr val="tx1"/>
              </a:solidFill>
              <a:effectLst/>
            </a:endParaRPr>
          </a:p>
          <a:p>
            <a:endParaRPr lang="en-GB" u="none" dirty="0">
              <a:solidFill>
                <a:schemeClr val="tx1"/>
              </a:solidFill>
            </a:endParaRPr>
          </a:p>
          <a:p>
            <a:r>
              <a:rPr lang="en-GB" dirty="0"/>
              <a:t>Sources:</a:t>
            </a:r>
          </a:p>
          <a:p>
            <a:pPr marL="171450" indent="-171450">
              <a:buFont typeface="Arial" panose="020B0604020202020204" pitchFamily="34" charset="0"/>
              <a:buChar char="•"/>
            </a:pPr>
            <a:r>
              <a:rPr lang="en-GB" dirty="0"/>
              <a:t>https://www.britannica.com/biography/Dorothy-Hodgkin</a:t>
            </a:r>
          </a:p>
          <a:p>
            <a:pPr marL="171450" indent="-171450">
              <a:buFont typeface="Arial" panose="020B0604020202020204" pitchFamily="34" charset="0"/>
              <a:buChar char="•"/>
            </a:pPr>
            <a:r>
              <a:rPr lang="en-GB" dirty="0"/>
              <a:t>https://www.nobelprize.org/prizes/chemistry/1964/hodgkin/biographical/ </a:t>
            </a:r>
          </a:p>
        </p:txBody>
      </p:sp>
      <p:sp>
        <p:nvSpPr>
          <p:cNvPr id="4" name="Slide Number Placeholder 3"/>
          <p:cNvSpPr>
            <a:spLocks noGrp="1"/>
          </p:cNvSpPr>
          <p:nvPr>
            <p:ph type="sldNum" sz="quarter" idx="10"/>
          </p:nvPr>
        </p:nvSpPr>
        <p:spPr/>
        <p:txBody>
          <a:bodyPr/>
          <a:lstStyle/>
          <a:p>
            <a:fld id="{8807AFA1-F621-4910-BAA1-8E1B73D2FD88}" type="slidenum">
              <a:rPr lang="en-GB" smtClean="0"/>
              <a:t>20</a:t>
            </a:fld>
            <a:endParaRPr lang="en-GB"/>
          </a:p>
        </p:txBody>
      </p:sp>
    </p:spTree>
    <p:extLst>
      <p:ext uri="{BB962C8B-B14F-4D97-AF65-F5344CB8AC3E}">
        <p14:creationId xmlns:p14="http://schemas.microsoft.com/office/powerpoint/2010/main" val="32091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https://wellcomecollection.org/works/hfvcxxpd </a:t>
            </a:r>
          </a:p>
          <a:p>
            <a:r>
              <a:rPr lang="en-GB" dirty="0"/>
              <a:t>Image credit: </a:t>
            </a:r>
            <a:r>
              <a:rPr lang="en-US" dirty="0" err="1"/>
              <a:t>Albucasis</a:t>
            </a:r>
            <a:r>
              <a:rPr lang="en-US" dirty="0"/>
              <a:t> blistering a patient in the hospital at Cordova. Oil painting by Ernest Board. </a:t>
            </a:r>
            <a:r>
              <a:rPr lang="en-US" dirty="0" err="1">
                <a:hlinkClick r:id="rId3"/>
              </a:rPr>
              <a:t>Wellcome</a:t>
            </a:r>
            <a:r>
              <a:rPr lang="en-US" dirty="0">
                <a:hlinkClick r:id="rId3"/>
              </a:rPr>
              <a:t> Collection</a:t>
            </a:r>
            <a:r>
              <a:rPr lang="en-US" dirty="0"/>
              <a:t>. </a:t>
            </a:r>
            <a:r>
              <a:rPr lang="en-US" dirty="0">
                <a:hlinkClick r:id="rId4"/>
              </a:rPr>
              <a:t>CC BY</a:t>
            </a:r>
            <a:endParaRPr lang="en-US" dirty="0"/>
          </a:p>
          <a:p>
            <a:endParaRPr lang="en-US" dirty="0"/>
          </a:p>
          <a:p>
            <a:r>
              <a:rPr lang="en-US"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https://www.britannica.com/biography/Abu-al-Qasim</a:t>
            </a:r>
          </a:p>
          <a:p>
            <a:pPr marL="171450" indent="-171450">
              <a:buFont typeface="Arial" panose="020B0604020202020204" pitchFamily="34" charset="0"/>
              <a:buChar char="•"/>
            </a:pPr>
            <a:r>
              <a:rPr lang="en-US" dirty="0"/>
              <a:t>Meri, Josef W. (2005). Medieval Islamic Civilization: An Encyclopedia. Routledge</a:t>
            </a:r>
          </a:p>
          <a:p>
            <a:pPr marL="171450" indent="-171450">
              <a:buFont typeface="Arial" panose="020B0604020202020204" pitchFamily="34" charset="0"/>
              <a:buChar char="•"/>
            </a:pPr>
            <a:r>
              <a:rPr lang="en-GB" b="0" i="0" dirty="0">
                <a:solidFill>
                  <a:srgbClr val="1C1D1E"/>
                </a:solidFill>
                <a:effectLst/>
                <a:latin typeface="Open Sans" panose="020B0606030504020204" pitchFamily="34" charset="0"/>
              </a:rPr>
              <a:t>AL-ZAHRAWI – THE FATHER OF SURGERY by </a:t>
            </a:r>
            <a:r>
              <a:rPr lang="en-GB" b="0" i="0" u="none" strike="noStrike" dirty="0">
                <a:solidFill>
                  <a:srgbClr val="005274"/>
                </a:solidFill>
                <a:effectLst/>
                <a:latin typeface="Open Sans" panose="020B0606030504020204" pitchFamily="34" charset="0"/>
                <a:hlinkClick r:id="rId5"/>
              </a:rPr>
              <a:t>Z. Ahmad</a:t>
            </a:r>
            <a:r>
              <a:rPr lang="en-GB" b="0" i="0" u="none" strike="noStrike" dirty="0">
                <a:solidFill>
                  <a:srgbClr val="005274"/>
                </a:solidFill>
                <a:effectLst/>
                <a:latin typeface="Open Sans" panose="020B0606030504020204" pitchFamily="34" charset="0"/>
              </a:rPr>
              <a:t>; available at </a:t>
            </a:r>
            <a:r>
              <a:rPr lang="en-GB" dirty="0">
                <a:hlinkClick r:id="rId6"/>
              </a:rPr>
              <a:t>https://doi.org/10.1111/j.1445-2197.2007.04130_8.x</a:t>
            </a:r>
            <a:endParaRPr lang="en-GB" dirty="0"/>
          </a:p>
          <a:p>
            <a:endParaRPr lang="en-GB" dirty="0"/>
          </a:p>
          <a:p>
            <a:r>
              <a:rPr lang="en-GB" dirty="0"/>
              <a:t>More on haemophilia: https://www.nhs.uk/conditions/haemophilia/ </a:t>
            </a:r>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3</a:t>
            </a:fld>
            <a:endParaRPr lang="en-GB"/>
          </a:p>
        </p:txBody>
      </p:sp>
    </p:spTree>
    <p:extLst>
      <p:ext uri="{BB962C8B-B14F-4D97-AF65-F5344CB8AC3E}">
        <p14:creationId xmlns:p14="http://schemas.microsoft.com/office/powerpoint/2010/main" val="414353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https://commons.wikimedia.org/wiki/File:Katherine_Johnson_at_NASA,_in_1966.jpg</a:t>
            </a:r>
          </a:p>
          <a:p>
            <a:r>
              <a:rPr lang="en-GB" dirty="0"/>
              <a:t>Image credit: NASA; restored by Adam Cuerden,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https://www.britannica.com/biography/Katherine-Johnson-mathematician</a:t>
            </a:r>
          </a:p>
          <a:p>
            <a:pPr marL="171450" indent="-171450">
              <a:buFont typeface="Arial" panose="020B0604020202020204" pitchFamily="34" charset="0"/>
              <a:buChar char="•"/>
            </a:pPr>
            <a:r>
              <a:rPr lang="en-GB" dirty="0"/>
              <a:t>https://www.nytimes.com/2020/02/24/science/katherine-johnson-dead.html</a:t>
            </a:r>
          </a:p>
          <a:p>
            <a:pPr marL="171450" indent="-171450">
              <a:buFont typeface="Arial" panose="020B0604020202020204" pitchFamily="34" charset="0"/>
              <a:buChar char="•"/>
            </a:pPr>
            <a:r>
              <a:rPr lang="en-GB" dirty="0"/>
              <a:t>https://www.nasa.gov/content/katherine-johnson-biography</a:t>
            </a:r>
          </a:p>
          <a:p>
            <a:pPr marL="171450" indent="-171450">
              <a:buFont typeface="Arial" panose="020B0604020202020204" pitchFamily="34" charset="0"/>
              <a:buChar char="•"/>
            </a:pPr>
            <a:r>
              <a:rPr lang="en-GB" dirty="0"/>
              <a:t>https://en.wikipedia.org/wiki/Katherine_Johnson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More info: the film and book ‘Hidden Figures’ tells the story of Johnson and her </a:t>
            </a:r>
            <a:r>
              <a:rPr lang="en-GB" dirty="0" err="1"/>
              <a:t>coworkers</a:t>
            </a:r>
            <a:r>
              <a:rPr lang="en-GB" dirty="0"/>
              <a:t> at NASA. The film is excellent and very engaging, bringing to life her skills and the challenges she faced as an African-American woman in the 1960s.</a:t>
            </a:r>
          </a:p>
        </p:txBody>
      </p:sp>
      <p:sp>
        <p:nvSpPr>
          <p:cNvPr id="4" name="Slide Number Placeholder 3"/>
          <p:cNvSpPr>
            <a:spLocks noGrp="1"/>
          </p:cNvSpPr>
          <p:nvPr>
            <p:ph type="sldNum" sz="quarter" idx="10"/>
          </p:nvPr>
        </p:nvSpPr>
        <p:spPr/>
        <p:txBody>
          <a:bodyPr/>
          <a:lstStyle/>
          <a:p>
            <a:fld id="{8807AFA1-F621-4910-BAA1-8E1B73D2FD88}" type="slidenum">
              <a:rPr lang="en-GB" smtClean="0"/>
              <a:t>21</a:t>
            </a:fld>
            <a:endParaRPr lang="en-GB"/>
          </a:p>
        </p:txBody>
      </p:sp>
    </p:spTree>
    <p:extLst>
      <p:ext uri="{BB962C8B-B14F-4D97-AF65-F5344CB8AC3E}">
        <p14:creationId xmlns:p14="http://schemas.microsoft.com/office/powerpoint/2010/main" val="836545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https://commons.wikimedia.org/wiki/File:Irene_and_Marie_Curie_1925.jpg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Credit: Unknown </a:t>
            </a:r>
            <a:r>
              <a:rPr lang="en-GB" dirty="0" err="1"/>
              <a:t>authorUnknown</a:t>
            </a:r>
            <a:r>
              <a:rPr lang="en-GB" dirty="0"/>
              <a:t> author, CC BY 4.0 &lt;https://creativecommons.org/licenses/by/4.0&gt;,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https://www.britannica.com/biography/Frederic-and-Irene-Joliot-Curie#ref652104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https://www.nobelprize.org/prizes/chemistry/1935/joliot-curie/biographical/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Rayner-</a:t>
            </a:r>
            <a:r>
              <a:rPr lang="en-US" dirty="0" err="1"/>
              <a:t>Canham</a:t>
            </a:r>
            <a:r>
              <a:rPr lang="en-US" dirty="0"/>
              <a:t>, </a:t>
            </a:r>
            <a:r>
              <a:rPr lang="en-US" dirty="0" err="1"/>
              <a:t>Marelene</a:t>
            </a:r>
            <a:r>
              <a:rPr lang="en-US" dirty="0"/>
              <a:t> F, and Rayner-</a:t>
            </a:r>
            <a:r>
              <a:rPr lang="en-US" dirty="0" err="1"/>
              <a:t>Canham</a:t>
            </a:r>
            <a:r>
              <a:rPr lang="en-US" dirty="0"/>
              <a:t>, Geoffrey. A Devotion to Their Science [electronic Resource] : Pioneer Women of Radioactivity (1997). Web.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US" dirty="0"/>
          </a:p>
          <a:p>
            <a:r>
              <a:rPr lang="en-US" dirty="0"/>
              <a:t>Additional information: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Segoe UI Semilight" panose="020B0402040204020203" pitchFamily="34" charset="0"/>
                <a:cs typeface="Segoe UI Semilight" panose="020B0402040204020203" pitchFamily="34" charset="0"/>
              </a:rPr>
              <a:t>First to photograph paired matter and antimatter (an electron and positron originating from a single ray of energy)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obtained </a:t>
            </a:r>
            <a:r>
              <a:rPr lang="en-US" dirty="0">
                <a:hlinkClick r:id="rId3"/>
              </a:rPr>
              <a:t>radioactive</a:t>
            </a:r>
            <a:r>
              <a:rPr lang="en-US" dirty="0"/>
              <a:t> isotopes of elements not ordinarily radioactive, namely, </a:t>
            </a:r>
            <a:r>
              <a:rPr lang="en-US" dirty="0">
                <a:hlinkClick r:id="rId4"/>
              </a:rPr>
              <a:t>nitrogen</a:t>
            </a:r>
            <a:r>
              <a:rPr lang="en-US" dirty="0"/>
              <a:t>, </a:t>
            </a:r>
            <a:r>
              <a:rPr lang="en-US" dirty="0">
                <a:hlinkClick r:id="rId5"/>
              </a:rPr>
              <a:t>phosphorus</a:t>
            </a:r>
            <a:r>
              <a:rPr lang="en-US" dirty="0"/>
              <a:t>, and aluminum by bombarding other elements with neutrons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Oct. 30, 1939, they recorded the principle of nuclear reactors in a sealed envelope, which they deposited at the </a:t>
            </a:r>
            <a:r>
              <a:rPr lang="en-US" dirty="0" err="1"/>
              <a:t>Académie</a:t>
            </a:r>
            <a:r>
              <a:rPr lang="en-US" dirty="0"/>
              <a:t> des Sciences; it remained secret until 1949.</a:t>
            </a:r>
          </a:p>
          <a:p>
            <a:r>
              <a:rPr lang="en-GB" sz="1200" b="0" i="0" u="none" strike="noStrike" kern="1200" baseline="0" dirty="0">
                <a:solidFill>
                  <a:schemeClr val="tx1"/>
                </a:solidFill>
                <a:latin typeface="+mn-lt"/>
                <a:ea typeface="+mn-ea"/>
                <a:cs typeface="+mn-cs"/>
              </a:rPr>
              <a:t>Cabinet minister</a:t>
            </a: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22</a:t>
            </a:fld>
            <a:endParaRPr lang="en-GB"/>
          </a:p>
        </p:txBody>
      </p:sp>
    </p:spTree>
    <p:extLst>
      <p:ext uri="{BB962C8B-B14F-4D97-AF65-F5344CB8AC3E}">
        <p14:creationId xmlns:p14="http://schemas.microsoft.com/office/powerpoint/2010/main" val="164389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https://commons.wikimedia.org/wiki/File:Ernest_Everett_Just.jpg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Credit: </a:t>
            </a:r>
            <a:r>
              <a:rPr lang="fr-FR" dirty="0"/>
              <a:t>Public Domain, https://commons.wikimedia.org/w/index.php?curid=191183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https://en.wikipedia.org/wiki/Ernest_Everett_Just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https://www.ncbi.nlm.nih.gov/pmc/articles/PMC3371230/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https://www.sciencedirect.com/science/article/pii/S0012160606007251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23</a:t>
            </a:fld>
            <a:endParaRPr lang="en-GB"/>
          </a:p>
        </p:txBody>
      </p:sp>
    </p:spTree>
    <p:extLst>
      <p:ext uri="{BB962C8B-B14F-4D97-AF65-F5344CB8AC3E}">
        <p14:creationId xmlns:p14="http://schemas.microsoft.com/office/powerpoint/2010/main" val="2581683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Sikh Foundation</a:t>
            </a:r>
          </a:p>
          <a:p>
            <a:r>
              <a:rPr lang="en-GB" dirty="0"/>
              <a:t>Image Source: https://www.nytimes.com/2021/01/07/technology/narinder-s-kapany-dead.html </a:t>
            </a:r>
          </a:p>
          <a:p>
            <a:endParaRPr lang="en-GB" dirty="0"/>
          </a:p>
          <a:p>
            <a:r>
              <a:rPr lang="en-GB" dirty="0"/>
              <a:t>Sources:</a:t>
            </a:r>
          </a:p>
          <a:p>
            <a:pPr marL="171450" indent="-171450">
              <a:buFont typeface="Arial" panose="020B0604020202020204" pitchFamily="34" charset="0"/>
              <a:buChar char="•"/>
            </a:pPr>
            <a:r>
              <a:rPr lang="en-GB" dirty="0"/>
              <a:t>https://www.nature.com/articles/s41566-021-00812-z</a:t>
            </a:r>
          </a:p>
          <a:p>
            <a:pPr marL="171450" indent="-171450">
              <a:buFont typeface="Arial" panose="020B0604020202020204" pitchFamily="34" charset="0"/>
              <a:buChar char="•"/>
            </a:pPr>
            <a:r>
              <a:rPr lang="en-GB" dirty="0"/>
              <a:t>https://www.nytimes.com/2021/01/07/technology/narinder-s-kapany-dead.html</a:t>
            </a:r>
          </a:p>
          <a:p>
            <a:pPr marL="171450" indent="-171450">
              <a:buFont typeface="Arial" panose="020B0604020202020204" pitchFamily="34" charset="0"/>
              <a:buChar char="•"/>
            </a:pPr>
            <a:r>
              <a:rPr lang="en-GB" dirty="0"/>
              <a:t>https://en.wikipedia.org/wiki/Narinder_Singh_Kapany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24</a:t>
            </a:fld>
            <a:endParaRPr lang="en-GB"/>
          </a:p>
        </p:txBody>
      </p:sp>
    </p:spTree>
    <p:extLst>
      <p:ext uri="{BB962C8B-B14F-4D97-AF65-F5344CB8AC3E}">
        <p14:creationId xmlns:p14="http://schemas.microsoft.com/office/powerpoint/2010/main" val="297104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Unknown </a:t>
            </a:r>
            <a:r>
              <a:rPr lang="en-GB" dirty="0" err="1"/>
              <a:t>authorUnknown</a:t>
            </a:r>
            <a:r>
              <a:rPr lang="en-GB" dirty="0"/>
              <a:t> author, Public domain, via Wikimedia Commons (Attribution not legally required)</a:t>
            </a:r>
          </a:p>
          <a:p>
            <a:r>
              <a:rPr lang="en-GB" dirty="0"/>
              <a:t>Image Source: https://commons.wikimedia.org/wiki/File:Sofja_Wassiljewna_Kowalewskaja_1.jpg </a:t>
            </a:r>
          </a:p>
          <a:p>
            <a:endParaRPr lang="en-GB" dirty="0"/>
          </a:p>
          <a:p>
            <a:r>
              <a:rPr lang="en-GB" dirty="0"/>
              <a:t>Sources:</a:t>
            </a:r>
          </a:p>
          <a:p>
            <a:pPr marL="171450" indent="-171450">
              <a:buFont typeface="Arial" panose="020B0604020202020204" pitchFamily="34" charset="0"/>
              <a:buChar char="•"/>
            </a:pPr>
            <a:r>
              <a:rPr lang="en-GB" dirty="0"/>
              <a:t>https://www.britannica.com/biography/Sofya-Vasilyevna-Kovalevskaya</a:t>
            </a:r>
          </a:p>
          <a:p>
            <a:pPr marL="171450" indent="-171450">
              <a:buFont typeface="Arial" panose="020B0604020202020204" pitchFamily="34" charset="0"/>
              <a:buChar char="•"/>
            </a:pPr>
            <a:r>
              <a:rPr lang="en-GB" dirty="0"/>
              <a:t>https://link.springer.com/book/10.1007/978-0-85729-929-1</a:t>
            </a:r>
          </a:p>
          <a:p>
            <a:pPr marL="171450" indent="-171450">
              <a:buFont typeface="Arial" panose="020B0604020202020204" pitchFamily="34" charset="0"/>
              <a:buChar char="•"/>
            </a:pPr>
            <a:r>
              <a:rPr lang="en-GB" dirty="0"/>
              <a:t>https://en.wikipedia.org/wiki/Sofya_Kovalevskaya</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More info:</a:t>
            </a:r>
          </a:p>
          <a:p>
            <a:pPr marL="0" indent="0">
              <a:buFont typeface="Arial" panose="020B0604020202020204" pitchFamily="34" charset="0"/>
              <a:buNone/>
            </a:pPr>
            <a:r>
              <a:rPr lang="en-GB" b="0" i="0" dirty="0">
                <a:solidFill>
                  <a:srgbClr val="1A1A1A"/>
                </a:solidFill>
                <a:effectLst/>
                <a:latin typeface="Georgia" panose="02040502050405020303" pitchFamily="18" charset="0"/>
              </a:rPr>
              <a:t>The Cauchy-</a:t>
            </a:r>
            <a:r>
              <a:rPr lang="en-GB" b="0" i="0" dirty="0" err="1">
                <a:solidFill>
                  <a:srgbClr val="1A1A1A"/>
                </a:solidFill>
                <a:effectLst/>
                <a:latin typeface="Georgia" panose="02040502050405020303" pitchFamily="18" charset="0"/>
              </a:rPr>
              <a:t>Kovalevskaya</a:t>
            </a:r>
            <a:r>
              <a:rPr lang="en-GB" b="0" i="0" dirty="0">
                <a:solidFill>
                  <a:srgbClr val="1A1A1A"/>
                </a:solidFill>
                <a:effectLst/>
                <a:latin typeface="Georgia" panose="02040502050405020303" pitchFamily="18" charset="0"/>
              </a:rPr>
              <a:t> theorem gives conditions for the existence of solutions to a certain class of partial differential equations. </a:t>
            </a:r>
            <a:r>
              <a:rPr lang="en-GB" b="0" i="0" dirty="0">
                <a:solidFill>
                  <a:srgbClr val="202122"/>
                </a:solidFill>
                <a:effectLst/>
                <a:latin typeface="Arial" panose="020B0604020202020204" pitchFamily="34" charset="0"/>
              </a:rPr>
              <a:t>A special case was proven by </a:t>
            </a:r>
            <a:r>
              <a:rPr lang="en-GB" b="0" i="0" u="none" strike="noStrike" dirty="0">
                <a:solidFill>
                  <a:srgbClr val="0645AD"/>
                </a:solidFill>
                <a:effectLst/>
                <a:latin typeface="Arial" panose="020B0604020202020204" pitchFamily="34" charset="0"/>
                <a:hlinkClick r:id="rId3" tooltip="Augustin Cauchy"/>
              </a:rPr>
              <a:t>Augustin Cauchy</a:t>
            </a:r>
            <a:r>
              <a:rPr lang="en-GB" b="0" i="0" dirty="0">
                <a:solidFill>
                  <a:srgbClr val="202122"/>
                </a:solidFill>
                <a:effectLst/>
                <a:latin typeface="Arial" panose="020B0604020202020204" pitchFamily="34" charset="0"/>
              </a:rPr>
              <a:t> (</a:t>
            </a:r>
            <a:r>
              <a:rPr lang="en-GB" b="0" i="0" u="none" strike="noStrike" dirty="0">
                <a:solidFill>
                  <a:srgbClr val="0645AD"/>
                </a:solidFill>
                <a:effectLst/>
                <a:latin typeface="Arial" panose="020B0604020202020204" pitchFamily="34" charset="0"/>
                <a:hlinkClick r:id="rId4"/>
              </a:rPr>
              <a:t>1842</a:t>
            </a:r>
            <a:r>
              <a:rPr lang="en-GB" b="0" i="0" dirty="0">
                <a:solidFill>
                  <a:srgbClr val="202122"/>
                </a:solidFill>
                <a:effectLst/>
                <a:latin typeface="Arial" panose="020B0604020202020204" pitchFamily="34" charset="0"/>
              </a:rPr>
              <a:t>), and the full result by </a:t>
            </a:r>
            <a:r>
              <a:rPr lang="en-GB" b="0" i="0" u="none" strike="noStrike" dirty="0">
                <a:solidFill>
                  <a:srgbClr val="0645AD"/>
                </a:solidFill>
                <a:effectLst/>
                <a:latin typeface="Arial" panose="020B0604020202020204" pitchFamily="34" charset="0"/>
                <a:hlinkClick r:id="rId5" tooltip="Sofia Kovalevskaya"/>
              </a:rPr>
              <a:t>Sophie </a:t>
            </a:r>
            <a:r>
              <a:rPr lang="en-GB" b="0" i="0" u="none" strike="noStrike" dirty="0" err="1">
                <a:solidFill>
                  <a:srgbClr val="0645AD"/>
                </a:solidFill>
                <a:effectLst/>
                <a:latin typeface="Arial" panose="020B0604020202020204" pitchFamily="34" charset="0"/>
                <a:hlinkClick r:id="rId5" tooltip="Sofia Kovalevskaya"/>
              </a:rPr>
              <a:t>Kovalevskaya</a:t>
            </a:r>
            <a:r>
              <a:rPr lang="en-GB" b="0" i="0" dirty="0">
                <a:solidFill>
                  <a:srgbClr val="202122"/>
                </a:solidFill>
                <a:effectLst/>
                <a:latin typeface="Arial" panose="020B0604020202020204" pitchFamily="34" charset="0"/>
              </a:rPr>
              <a:t> (</a:t>
            </a:r>
            <a:r>
              <a:rPr lang="en-GB" b="0" i="0" u="none" strike="noStrike" dirty="0">
                <a:solidFill>
                  <a:srgbClr val="0645AD"/>
                </a:solidFill>
                <a:effectLst/>
                <a:latin typeface="Arial" panose="020B0604020202020204" pitchFamily="34" charset="0"/>
                <a:hlinkClick r:id="rId6"/>
              </a:rPr>
              <a:t>1875</a:t>
            </a:r>
            <a:r>
              <a:rPr lang="en-GB" b="0" i="0" dirty="0">
                <a:solidFill>
                  <a:srgbClr val="202122"/>
                </a:solidFill>
                <a:effectLst/>
                <a:latin typeface="Arial" panose="020B0604020202020204" pitchFamily="34" charset="0"/>
              </a:rPr>
              <a:t>). (https://en.wikipedia.org/wiki/Cauchy%E2%80%93Kowalevski_theorem) </a:t>
            </a: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25</a:t>
            </a:fld>
            <a:endParaRPr lang="en-GB"/>
          </a:p>
        </p:txBody>
      </p:sp>
    </p:spTree>
    <p:extLst>
      <p:ext uri="{BB962C8B-B14F-4D97-AF65-F5344CB8AC3E}">
        <p14:creationId xmlns:p14="http://schemas.microsoft.com/office/powerpoint/2010/main" val="226521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https://en.wikipedia.org/wiki/File:Henrietta_Lacks_(1920-1951).jpg</a:t>
            </a:r>
          </a:p>
          <a:p>
            <a:r>
              <a:rPr lang="en-GB" dirty="0"/>
              <a:t>This image is likely copyrighted, but reproduced here for educational purposes.</a:t>
            </a:r>
          </a:p>
          <a:p>
            <a:endParaRPr lang="en-GB" dirty="0"/>
          </a:p>
          <a:p>
            <a:r>
              <a:rPr lang="en-GB" dirty="0"/>
              <a:t>Sources:</a:t>
            </a:r>
          </a:p>
          <a:p>
            <a:pPr marL="171450" indent="-171450">
              <a:buFont typeface="Arial" panose="020B0604020202020204" pitchFamily="34" charset="0"/>
              <a:buChar char="•"/>
            </a:pPr>
            <a:r>
              <a:rPr lang="en-GB" dirty="0"/>
              <a:t>https://www.nature.com/articles/d41586-020-02494-z</a:t>
            </a:r>
          </a:p>
          <a:p>
            <a:pPr marL="171450" indent="-171450">
              <a:buFont typeface="Arial" panose="020B0604020202020204" pitchFamily="34" charset="0"/>
              <a:buChar char="•"/>
            </a:pPr>
            <a:r>
              <a:rPr lang="en-GB" dirty="0"/>
              <a:t>https://www.hopkinsmedicine.org/henriettalacks/importance-of-hela-cells.html</a:t>
            </a:r>
          </a:p>
          <a:p>
            <a:pPr marL="171450" indent="-171450">
              <a:buFont typeface="Arial" panose="020B0604020202020204" pitchFamily="34" charset="0"/>
              <a:buChar char="•"/>
            </a:pPr>
            <a:r>
              <a:rPr lang="en-GB" dirty="0"/>
              <a:t>https://www.who.int/news/item/13-10-2021-who-director-general-bestows-posthumous-award-on-the-late-henrietta-lacks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26</a:t>
            </a:fld>
            <a:endParaRPr lang="en-GB"/>
          </a:p>
        </p:txBody>
      </p:sp>
    </p:spTree>
    <p:extLst>
      <p:ext uri="{BB962C8B-B14F-4D97-AF65-F5344CB8AC3E}">
        <p14:creationId xmlns:p14="http://schemas.microsoft.com/office/powerpoint/2010/main" val="3831533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Unknown </a:t>
            </a:r>
            <a:r>
              <a:rPr lang="en-GB" dirty="0" err="1"/>
              <a:t>authorUnknown</a:t>
            </a:r>
            <a:r>
              <a:rPr lang="en-GB" dirty="0"/>
              <a:t> author, Public domain, via Wikimedia Commons (Attribution not legally required)</a:t>
            </a:r>
          </a:p>
          <a:p>
            <a:r>
              <a:rPr lang="en-GB" dirty="0"/>
              <a:t>Image Source: https://commons.wikimedia.org/wiki/File:Hedy_Lamarr_Publicity_Photo_for_The_Heavenly_Body_1944.jpg </a:t>
            </a:r>
          </a:p>
          <a:p>
            <a:endParaRPr lang="en-GB" dirty="0"/>
          </a:p>
          <a:p>
            <a:r>
              <a:rPr lang="en-GB" dirty="0"/>
              <a:t>Sources:</a:t>
            </a:r>
          </a:p>
          <a:p>
            <a:pPr marL="171450" indent="-171450">
              <a:buFont typeface="Arial" panose="020B0604020202020204" pitchFamily="34" charset="0"/>
              <a:buChar char="•"/>
            </a:pPr>
            <a:r>
              <a:rPr lang="en-GB" dirty="0"/>
              <a:t>https://www.britannica.com/biography/Hedy-Lamarr</a:t>
            </a:r>
          </a:p>
          <a:p>
            <a:pPr marL="171450" indent="-171450">
              <a:buFont typeface="Arial" panose="020B0604020202020204" pitchFamily="34" charset="0"/>
              <a:buChar char="•"/>
            </a:pPr>
            <a:r>
              <a:rPr lang="en-GB" dirty="0"/>
              <a:t>https://www.womenshistory.org/education-resources/biographies/hedy-lamarr</a:t>
            </a:r>
          </a:p>
        </p:txBody>
      </p:sp>
      <p:sp>
        <p:nvSpPr>
          <p:cNvPr id="4" name="Slide Number Placeholder 3"/>
          <p:cNvSpPr>
            <a:spLocks noGrp="1"/>
          </p:cNvSpPr>
          <p:nvPr>
            <p:ph type="sldNum" sz="quarter" idx="10"/>
          </p:nvPr>
        </p:nvSpPr>
        <p:spPr/>
        <p:txBody>
          <a:bodyPr/>
          <a:lstStyle/>
          <a:p>
            <a:fld id="{8807AFA1-F621-4910-BAA1-8E1B73D2FD88}" type="slidenum">
              <a:rPr lang="en-GB" smtClean="0"/>
              <a:t>27</a:t>
            </a:fld>
            <a:endParaRPr lang="en-GB"/>
          </a:p>
        </p:txBody>
      </p:sp>
    </p:spTree>
    <p:extLst>
      <p:ext uri="{BB962C8B-B14F-4D97-AF65-F5344CB8AC3E}">
        <p14:creationId xmlns:p14="http://schemas.microsoft.com/office/powerpoint/2010/main" val="2825851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https://commons.wikimedia.org/wiki/File:Leavitt_aavso.jpg</a:t>
            </a:r>
          </a:p>
          <a:p>
            <a:r>
              <a:rPr lang="en-GB" dirty="0"/>
              <a:t>Image credit: Unknown </a:t>
            </a:r>
            <a:r>
              <a:rPr lang="en-GB" dirty="0" err="1"/>
              <a:t>authorUnknown</a:t>
            </a:r>
            <a:r>
              <a:rPr lang="en-GB" dirty="0"/>
              <a:t> author,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https://www.britannica.com/biography/Henrietta-Swan-Leavitt </a:t>
            </a:r>
          </a:p>
          <a:p>
            <a:pPr marL="171450" indent="-171450">
              <a:buFont typeface="Arial" panose="020B0604020202020204" pitchFamily="34" charset="0"/>
              <a:buChar char="•"/>
            </a:pPr>
            <a:r>
              <a:rPr lang="en-GB" dirty="0"/>
              <a:t>https://link.springer.com/referencework/10.1007%2F978-1-4419-9917-7</a:t>
            </a:r>
          </a:p>
          <a:p>
            <a:pPr marL="171450" indent="-171450">
              <a:buFont typeface="Arial" panose="020B0604020202020204" pitchFamily="34" charset="0"/>
              <a:buChar char="•"/>
            </a:pPr>
            <a:r>
              <a:rPr lang="en-GB" dirty="0"/>
              <a:t>https://link.springer.com/referenceworkentry/10.1007/978-1-4419-9917-7_832 </a:t>
            </a:r>
          </a:p>
          <a:p>
            <a:endParaRPr lang="en-GB" dirty="0"/>
          </a:p>
          <a:p>
            <a:r>
              <a:rPr lang="en-GB" dirty="0"/>
              <a:t>Period – time between repeats of a sequence, e.g. time</a:t>
            </a:r>
            <a:r>
              <a:rPr lang="en-GB" baseline="0" dirty="0"/>
              <a:t> between brightest flashes of a variable star</a:t>
            </a:r>
          </a:p>
          <a:p>
            <a:r>
              <a:rPr lang="en-GB" baseline="0" dirty="0"/>
              <a:t>Luminosity – power radiated by a star, i.e. </a:t>
            </a:r>
            <a:r>
              <a:rPr lang="en-US" dirty="0"/>
              <a:t>total amount of electromagnetic energy emitted per unit of time</a:t>
            </a:r>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28</a:t>
            </a:fld>
            <a:endParaRPr lang="en-GB"/>
          </a:p>
        </p:txBody>
      </p:sp>
    </p:spTree>
    <p:extLst>
      <p:ext uri="{BB962C8B-B14F-4D97-AF65-F5344CB8AC3E}">
        <p14:creationId xmlns:p14="http://schemas.microsoft.com/office/powerpoint/2010/main" val="793350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Esther M. Zimmer Lederberg, Attribution, via Wikimedia Commons</a:t>
            </a:r>
          </a:p>
          <a:p>
            <a:r>
              <a:rPr lang="en-GB" dirty="0"/>
              <a:t>Image Source: https://commons.wikimedia.org/wiki/File:Esther_Lab.jpg</a:t>
            </a:r>
          </a:p>
          <a:p>
            <a:endParaRPr lang="en-GB" dirty="0"/>
          </a:p>
          <a:p>
            <a:r>
              <a:rPr lang="en-GB" dirty="0"/>
              <a:t>Sources:</a:t>
            </a:r>
          </a:p>
          <a:p>
            <a:pPr marL="171450" indent="-171450">
              <a:buFont typeface="Arial" panose="020B0604020202020204" pitchFamily="34" charset="0"/>
              <a:buChar char="•"/>
            </a:pPr>
            <a:r>
              <a:rPr lang="en-GB" dirty="0"/>
              <a:t>https://www.theguardian.com/science/2006/dec/13/obituaries.guardianobituaries</a:t>
            </a:r>
          </a:p>
          <a:p>
            <a:pPr marL="171450" indent="-171450">
              <a:buFont typeface="Arial" panose="020B0604020202020204" pitchFamily="34" charset="0"/>
              <a:buChar char="•"/>
            </a:pPr>
            <a:r>
              <a:rPr lang="en-GB" dirty="0"/>
              <a:t>https://time.com/longform/esther-lederberg/</a:t>
            </a:r>
          </a:p>
          <a:p>
            <a:pPr marL="171450" indent="-171450">
              <a:buFont typeface="Arial" panose="020B0604020202020204" pitchFamily="34" charset="0"/>
              <a:buChar char="•"/>
            </a:pPr>
            <a:r>
              <a:rPr lang="en-GB" dirty="0"/>
              <a:t>https://oumnh.ox.ac.uk/esther-miriam-zimmer-Lederberg</a:t>
            </a:r>
          </a:p>
          <a:p>
            <a:pPr marL="171450" indent="-171450">
              <a:buFont typeface="Arial" panose="020B0604020202020204" pitchFamily="34" charset="0"/>
              <a:buChar char="•"/>
            </a:pPr>
            <a:r>
              <a:rPr lang="en-GB" dirty="0"/>
              <a:t>https://en.wikipedia.org/wiki/Esther_Lederberg</a:t>
            </a:r>
          </a:p>
        </p:txBody>
      </p:sp>
      <p:sp>
        <p:nvSpPr>
          <p:cNvPr id="4" name="Slide Number Placeholder 3"/>
          <p:cNvSpPr>
            <a:spLocks noGrp="1"/>
          </p:cNvSpPr>
          <p:nvPr>
            <p:ph type="sldNum" sz="quarter" idx="10"/>
          </p:nvPr>
        </p:nvSpPr>
        <p:spPr/>
        <p:txBody>
          <a:bodyPr/>
          <a:lstStyle/>
          <a:p>
            <a:fld id="{8807AFA1-F621-4910-BAA1-8E1B73D2FD88}" type="slidenum">
              <a:rPr lang="en-GB" smtClean="0"/>
              <a:t>29</a:t>
            </a:fld>
            <a:endParaRPr lang="en-GB"/>
          </a:p>
        </p:txBody>
      </p:sp>
    </p:spTree>
    <p:extLst>
      <p:ext uri="{BB962C8B-B14F-4D97-AF65-F5344CB8AC3E}">
        <p14:creationId xmlns:p14="http://schemas.microsoft.com/office/powerpoint/2010/main" val="3739835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https://commons.wikimedia.org/wiki/File:Lise_Meitner12.jpg </a:t>
            </a:r>
          </a:p>
          <a:p>
            <a:r>
              <a:rPr lang="en-GB" dirty="0"/>
              <a:t>Image credit: Unknown </a:t>
            </a:r>
            <a:r>
              <a:rPr lang="en-GB" dirty="0" err="1"/>
              <a:t>authorUnknown</a:t>
            </a:r>
            <a:r>
              <a:rPr lang="en-GB" dirty="0"/>
              <a:t> author,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https://www.britannica.com/biography/Lise-Meitner</a:t>
            </a:r>
          </a:p>
          <a:p>
            <a:pPr marL="171450" indent="-171450">
              <a:buFont typeface="Arial" panose="020B0604020202020204" pitchFamily="34" charset="0"/>
              <a:buChar char="•"/>
            </a:pPr>
            <a:endParaRPr lang="en-GB" dirty="0"/>
          </a:p>
          <a:p>
            <a:r>
              <a:rPr lang="en-GB" dirty="0"/>
              <a:t>Additional information: </a:t>
            </a:r>
          </a:p>
          <a:p>
            <a:pPr marL="171450" indent="-171450">
              <a:buFont typeface="Arial" panose="020B0604020202020204" pitchFamily="34" charset="0"/>
              <a:buChar char="•"/>
            </a:pPr>
            <a:r>
              <a:rPr lang="en-US" b="1" dirty="0"/>
              <a:t>Nuclear fission</a:t>
            </a:r>
            <a:r>
              <a:rPr lang="en-US" dirty="0"/>
              <a:t>, subdivision of a heavy atomic nucleus, such as that of </a:t>
            </a:r>
            <a:r>
              <a:rPr lang="en-US" dirty="0">
                <a:hlinkClick r:id="rId3"/>
              </a:rPr>
              <a:t>uranium</a:t>
            </a:r>
            <a:r>
              <a:rPr lang="en-US" dirty="0"/>
              <a:t> or </a:t>
            </a:r>
            <a:r>
              <a:rPr lang="en-US" dirty="0">
                <a:hlinkClick r:id="rId4"/>
              </a:rPr>
              <a:t>plutonium</a:t>
            </a:r>
            <a:r>
              <a:rPr lang="en-US" dirty="0"/>
              <a:t>, into two fragments of roughly equal mass. The process is accompanied by the release of a large amount of </a:t>
            </a:r>
            <a:r>
              <a:rPr lang="en-US" dirty="0">
                <a:hlinkClick r:id="rId5"/>
              </a:rPr>
              <a:t>energy</a:t>
            </a:r>
            <a:r>
              <a:rPr lang="en-US" dirty="0"/>
              <a:t>. https://www.britannica.com/science/nuclear-fission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picture available</a:t>
            </a:r>
            <a:r>
              <a:rPr lang="en-GB" baseline="0" dirty="0"/>
              <a:t> here: https://en.wikipedia.org/wiki/File:Lise_Meitner_(1878-1968),_lecturing_at_Catholic_University,_Washington,_D.C.,_1946.jpg </a:t>
            </a:r>
            <a:endParaRPr lang="en-GB" dirty="0"/>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30</a:t>
            </a:fld>
            <a:endParaRPr lang="en-GB"/>
          </a:p>
        </p:txBody>
      </p:sp>
    </p:spTree>
    <p:extLst>
      <p:ext uri="{BB962C8B-B14F-4D97-AF65-F5344CB8AC3E}">
        <p14:creationId xmlns:p14="http://schemas.microsoft.com/office/powerpoint/2010/main" val="229704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Image source: https://commons.wikimedia.org/wiki/File:Ibn_Al_Nafis_statue.jpg</a:t>
            </a:r>
          </a:p>
          <a:p>
            <a:r>
              <a:rPr lang="en-GB" dirty="0">
                <a:latin typeface="+mn-lt"/>
              </a:rPr>
              <a:t>Image credit: </a:t>
            </a:r>
            <a:r>
              <a:rPr lang="en-GB" b="0" i="0" u="none" strike="noStrike" dirty="0">
                <a:solidFill>
                  <a:srgbClr val="0645AD"/>
                </a:solidFill>
                <a:effectLst/>
                <a:latin typeface="+mn-lt"/>
                <a:hlinkClick r:id="rId3"/>
              </a:rPr>
              <a:t>Unknown </a:t>
            </a:r>
            <a:r>
              <a:rPr lang="en-GB" b="0" i="0" u="none" strike="noStrike" dirty="0" err="1">
                <a:solidFill>
                  <a:srgbClr val="0645AD"/>
                </a:solidFill>
                <a:effectLst/>
                <a:latin typeface="+mn-lt"/>
                <a:hlinkClick r:id="rId3"/>
              </a:rPr>
              <a:t>authorUnknown</a:t>
            </a:r>
            <a:r>
              <a:rPr lang="en-GB" b="0" i="0" u="none" strike="noStrike" dirty="0">
                <a:solidFill>
                  <a:srgbClr val="0645AD"/>
                </a:solidFill>
                <a:effectLst/>
                <a:latin typeface="+mn-lt"/>
                <a:hlinkClick r:id="rId3"/>
              </a:rPr>
              <a:t> author</a:t>
            </a:r>
            <a:r>
              <a:rPr lang="en-GB" b="0" i="0" dirty="0">
                <a:solidFill>
                  <a:srgbClr val="362B36"/>
                </a:solidFill>
                <a:effectLst/>
                <a:latin typeface="+mn-lt"/>
              </a:rPr>
              <a:t>, </a:t>
            </a:r>
            <a:r>
              <a:rPr lang="en-GB" b="0" i="0" u="none" strike="noStrike" dirty="0">
                <a:solidFill>
                  <a:srgbClr val="0645AD"/>
                </a:solidFill>
                <a:effectLst/>
                <a:latin typeface="+mn-lt"/>
                <a:hlinkClick r:id="rId4"/>
              </a:rPr>
              <a:t>CC BY-SA 3.0</a:t>
            </a:r>
            <a:r>
              <a:rPr lang="en-GB" b="0" i="0" dirty="0">
                <a:solidFill>
                  <a:srgbClr val="362B36"/>
                </a:solidFill>
                <a:effectLst/>
                <a:latin typeface="+mn-lt"/>
              </a:rPr>
              <a:t>, via Wikimedia Commons</a:t>
            </a:r>
            <a:br>
              <a:rPr lang="en-GB" dirty="0">
                <a:latin typeface="+mn-lt"/>
              </a:rPr>
            </a:br>
            <a:endParaRPr lang="en-US" dirty="0">
              <a:latin typeface="+mn-lt"/>
            </a:endParaRPr>
          </a:p>
          <a:p>
            <a:r>
              <a:rPr lang="en-US" dirty="0">
                <a:latin typeface="+mn-lt"/>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https://www.britannica.com/biography/Ibn-an-Nafis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https://www.ncbi.nlm.nih.gov/pmc/articles/PMC2612469/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https://en.wikipedia.org/wiki/Ibn_al-Nafis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4</a:t>
            </a:fld>
            <a:endParaRPr lang="en-GB"/>
          </a:p>
        </p:txBody>
      </p:sp>
    </p:spTree>
    <p:extLst>
      <p:ext uri="{BB962C8B-B14F-4D97-AF65-F5344CB8AC3E}">
        <p14:creationId xmlns:p14="http://schemas.microsoft.com/office/powerpoint/2010/main" val="4265656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Smithsonian Institution from United States, No restrictions, via Wikimedia Commons (attribution not legally required)</a:t>
            </a:r>
          </a:p>
          <a:p>
            <a:r>
              <a:rPr lang="en-GB" dirty="0"/>
              <a:t>Image source: https://commons.wikimedia.org/wiki/File:Cecilia_Helena_Payne_Gaposchkin_(1900-1979)_(3).jpg</a:t>
            </a:r>
          </a:p>
          <a:p>
            <a:endParaRPr lang="en-GB" dirty="0"/>
          </a:p>
          <a:p>
            <a:r>
              <a:rPr lang="en-GB" dirty="0"/>
              <a:t>Sources:</a:t>
            </a:r>
          </a:p>
          <a:p>
            <a:pPr marL="171450" indent="-171450">
              <a:buFont typeface="Arial" panose="020B0604020202020204" pitchFamily="34" charset="0"/>
              <a:buChar char="•"/>
            </a:pPr>
            <a:r>
              <a:rPr lang="en-GB" dirty="0"/>
              <a:t>https://www.britannica.com/biography/Cecilia-Payne-Gaposchkin</a:t>
            </a:r>
          </a:p>
          <a:p>
            <a:pPr marL="171450" indent="-171450">
              <a:buFont typeface="Arial" panose="020B0604020202020204" pitchFamily="34" charset="0"/>
              <a:buChar char="•"/>
            </a:pPr>
            <a:r>
              <a:rPr lang="en-GB" dirty="0"/>
              <a:t>https://astronomy.fas.harvard.edu/astronomy-chairs</a:t>
            </a:r>
          </a:p>
          <a:p>
            <a:pPr marL="171450" indent="-171450">
              <a:buFont typeface="Arial" panose="020B0604020202020204" pitchFamily="34" charset="0"/>
              <a:buChar char="•"/>
            </a:pPr>
            <a:r>
              <a:rPr lang="en-GB" dirty="0"/>
              <a:t>https://www.nature.com/articles/d41586-020-00509-3</a:t>
            </a:r>
          </a:p>
          <a:p>
            <a:pPr marL="171450" indent="-171450">
              <a:buFont typeface="Arial" panose="020B0604020202020204" pitchFamily="34" charset="0"/>
              <a:buChar char="•"/>
            </a:pPr>
            <a:r>
              <a:rPr lang="en-GB" dirty="0"/>
              <a:t>https://www.aps.org/publications/apsnews/201501/physicshistory.cfm</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err="1"/>
          </a:p>
        </p:txBody>
      </p:sp>
      <p:sp>
        <p:nvSpPr>
          <p:cNvPr id="4" name="Slide Number Placeholder 3"/>
          <p:cNvSpPr>
            <a:spLocks noGrp="1"/>
          </p:cNvSpPr>
          <p:nvPr>
            <p:ph type="sldNum" sz="quarter" idx="10"/>
          </p:nvPr>
        </p:nvSpPr>
        <p:spPr/>
        <p:txBody>
          <a:bodyPr/>
          <a:lstStyle/>
          <a:p>
            <a:fld id="{8807AFA1-F621-4910-BAA1-8E1B73D2FD88}" type="slidenum">
              <a:rPr lang="en-GB" smtClean="0"/>
              <a:t>31</a:t>
            </a:fld>
            <a:endParaRPr lang="en-GB"/>
          </a:p>
        </p:txBody>
      </p:sp>
    </p:spTree>
    <p:extLst>
      <p:ext uri="{BB962C8B-B14F-4D97-AF65-F5344CB8AC3E}">
        <p14:creationId xmlns:p14="http://schemas.microsoft.com/office/powerpoint/2010/main" val="1300787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NASA, Public domain, via Wikimedia Commons (Attribution not legally required)</a:t>
            </a:r>
          </a:p>
          <a:p>
            <a:r>
              <a:rPr lang="en-GB" dirty="0"/>
              <a:t>Image source: https://commons.wikimedia.org/wiki/File:Vera_Rubin.jpg</a:t>
            </a:r>
          </a:p>
          <a:p>
            <a:endParaRPr lang="en-GB" dirty="0"/>
          </a:p>
          <a:p>
            <a:r>
              <a:rPr lang="en-GB" dirty="0"/>
              <a:t>Sources:</a:t>
            </a:r>
          </a:p>
          <a:p>
            <a:pPr marL="171450" indent="-171450">
              <a:buFont typeface="Arial" panose="020B0604020202020204" pitchFamily="34" charset="0"/>
              <a:buChar char="•"/>
            </a:pPr>
            <a:r>
              <a:rPr lang="en-GB" dirty="0"/>
              <a:t>https://www.britannica.com/biography/Vera-Rubin</a:t>
            </a:r>
          </a:p>
          <a:p>
            <a:pPr marL="171450" indent="-171450">
              <a:buFont typeface="Arial" panose="020B0604020202020204" pitchFamily="34" charset="0"/>
              <a:buChar cha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Additional information: </a:t>
            </a:r>
          </a:p>
          <a:p>
            <a:r>
              <a:rPr lang="en-US" dirty="0"/>
              <a:t>Dark</a:t>
            </a:r>
            <a:r>
              <a:rPr lang="en-US" baseline="0" dirty="0"/>
              <a:t> matter is mysterious “missing mass” in the universe, which has substantial effects on how objects in space behave. It is largely accepted to exist, but no-one as yet knows what it is.</a:t>
            </a:r>
          </a:p>
          <a:p>
            <a:r>
              <a:rPr lang="en-US" baseline="0" dirty="0"/>
              <a:t>Stars near the edge of galaxies are orbiting the </a:t>
            </a:r>
            <a:r>
              <a:rPr lang="en-US" baseline="0" dirty="0" err="1"/>
              <a:t>centre</a:t>
            </a:r>
            <a:r>
              <a:rPr lang="en-US" baseline="0" dirty="0"/>
              <a:t> of the galaxy faster than we might expect (if there were no dark matter) because they are being pulled around faster by the extra mass of the galaxy’s dark matter.</a:t>
            </a: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32</a:t>
            </a:fld>
            <a:endParaRPr lang="en-GB"/>
          </a:p>
        </p:txBody>
      </p:sp>
    </p:spTree>
    <p:extLst>
      <p:ext uri="{BB962C8B-B14F-4D97-AF65-F5344CB8AC3E}">
        <p14:creationId xmlns:p14="http://schemas.microsoft.com/office/powerpoint/2010/main" val="3437297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a:t>
            </a:r>
            <a:r>
              <a:rPr lang="en-GB" dirty="0" err="1"/>
              <a:t>Molendijk</a:t>
            </a:r>
            <a:r>
              <a:rPr lang="en-GB" dirty="0"/>
              <a:t>, Bart / </a:t>
            </a:r>
            <a:r>
              <a:rPr lang="en-GB" dirty="0" err="1"/>
              <a:t>Anefo</a:t>
            </a:r>
            <a:r>
              <a:rPr lang="en-GB" dirty="0"/>
              <a:t>, CC BY-SA 3.0 NL &lt;https://creativecommons.org/licenses/by-sa/3.0/nl/deed.en&gt;, via Wikimedia Commons</a:t>
            </a:r>
          </a:p>
          <a:p>
            <a:r>
              <a:rPr lang="en-GB" dirty="0"/>
              <a:t>Image Source: https://commons.wikimedia.org/wiki/File:Abdus_Salam_1987.jpg</a:t>
            </a:r>
          </a:p>
          <a:p>
            <a:endParaRPr lang="en-GB" dirty="0"/>
          </a:p>
          <a:p>
            <a:r>
              <a:rPr lang="en-GB" dirty="0"/>
              <a:t>Sources: </a:t>
            </a:r>
          </a:p>
          <a:p>
            <a:pPr marL="171450" indent="-171450">
              <a:buFont typeface="Arial" panose="020B0604020202020204" pitchFamily="34" charset="0"/>
              <a:buChar char="•"/>
            </a:pPr>
            <a:r>
              <a:rPr lang="en-GB" dirty="0"/>
              <a:t>https://www.britannica.com/biography/Abdus-Salam</a:t>
            </a:r>
          </a:p>
          <a:p>
            <a:pPr marL="171450" indent="-171450">
              <a:buFont typeface="Arial" panose="020B0604020202020204" pitchFamily="34" charset="0"/>
              <a:buChar char="•"/>
            </a:pPr>
            <a:r>
              <a:rPr lang="en-GB" dirty="0"/>
              <a:t>https://www.bbc.com/culture/article/20191014-abdus-salam-the-muslim-science-genius-forgotten-by-history</a:t>
            </a:r>
          </a:p>
          <a:p>
            <a:pPr marL="171450" indent="-171450">
              <a:buFont typeface="Arial" panose="020B0604020202020204" pitchFamily="34" charset="0"/>
              <a:buChar char="•"/>
            </a:pPr>
            <a:r>
              <a:rPr lang="en-GB" dirty="0"/>
              <a:t>https://www.english-heritage.org.uk/visit/blue-plaques/abdus-salam/</a:t>
            </a:r>
          </a:p>
          <a:p>
            <a:pPr marL="171450" indent="-171450">
              <a:buFont typeface="Arial" panose="020B0604020202020204" pitchFamily="34" charset="0"/>
              <a:buChar char="•"/>
            </a:pPr>
            <a:r>
              <a:rPr lang="en-GB" dirty="0"/>
              <a:t>https://www.nobelprize.org/prizes/physics/1979/salam/biographical/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33</a:t>
            </a:fld>
            <a:endParaRPr lang="en-GB"/>
          </a:p>
        </p:txBody>
      </p:sp>
    </p:spTree>
    <p:extLst>
      <p:ext uri="{BB962C8B-B14F-4D97-AF65-F5344CB8AC3E}">
        <p14:creationId xmlns:p14="http://schemas.microsoft.com/office/powerpoint/2010/main" val="3569964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Thomas Phillips, Public domain, via Wikimedia Commons (attribution not legally required)</a:t>
            </a:r>
          </a:p>
          <a:p>
            <a:r>
              <a:rPr lang="en-GB" dirty="0"/>
              <a:t>Image source: https://commons.wikimedia.org/wiki/File:Thomas_Phillips_-_Mary_Fairfax,_Mrs_William_Somerville,_1780_-_1872._Writer_on_science_-_Google_Art_Project.jpg</a:t>
            </a:r>
          </a:p>
          <a:p>
            <a:endParaRPr lang="en-GB" dirty="0"/>
          </a:p>
          <a:p>
            <a:r>
              <a:rPr lang="en-GB" dirty="0"/>
              <a:t>Sources:</a:t>
            </a:r>
          </a:p>
          <a:p>
            <a:pPr marL="171450" indent="-171450">
              <a:buFont typeface="Arial" panose="020B0604020202020204" pitchFamily="34" charset="0"/>
              <a:buChar char="•"/>
            </a:pPr>
            <a:r>
              <a:rPr lang="en-GB" dirty="0"/>
              <a:t>https://www.britannica.com/biography/Mary-Somerville</a:t>
            </a:r>
          </a:p>
          <a:p>
            <a:pPr marL="171450" indent="-171450">
              <a:buFont typeface="Arial" panose="020B0604020202020204" pitchFamily="34" charset="0"/>
              <a:buChar char="•"/>
            </a:pPr>
            <a:r>
              <a:rPr lang="en-US" dirty="0"/>
              <a:t>https://www.nls.uk/exhibitions/treasures/women-of-science/mary-somerville/</a:t>
            </a:r>
          </a:p>
          <a:p>
            <a:pPr marL="171450" indent="-171450">
              <a:buFont typeface="Arial" panose="020B0604020202020204" pitchFamily="34" charset="0"/>
              <a:buChar char="•"/>
            </a:pPr>
            <a:r>
              <a:rPr lang="en-US" dirty="0"/>
              <a:t>https://en.wikipedia.org/wiki/Mary_Somerville</a:t>
            </a:r>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34</a:t>
            </a:fld>
            <a:endParaRPr lang="en-GB"/>
          </a:p>
        </p:txBody>
      </p:sp>
    </p:spTree>
    <p:extLst>
      <p:ext uri="{BB962C8B-B14F-4D97-AF65-F5344CB8AC3E}">
        <p14:creationId xmlns:p14="http://schemas.microsoft.com/office/powerpoint/2010/main" val="3640237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https://commons.wikimedia.org/wiki/File:Nettie_Stevens.jpg</a:t>
            </a:r>
          </a:p>
          <a:p>
            <a:r>
              <a:rPr lang="en-GB" dirty="0"/>
              <a:t>Image Credit: The Incubator (courtesy of Carnegie Institution of Washington),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https://www.britannica.com/biography/Nettie-Stevens</a:t>
            </a:r>
          </a:p>
          <a:p>
            <a:pPr marL="171450" indent="-171450">
              <a:buFont typeface="Arial" panose="020B0604020202020204" pitchFamily="34" charset="0"/>
              <a:buChar char="•"/>
            </a:pPr>
            <a:r>
              <a:rPr lang="en-GB" dirty="0"/>
              <a:t>Obituary: </a:t>
            </a:r>
            <a:r>
              <a:rPr lang="en-US" dirty="0"/>
              <a:t>Morgan, T. H. “The Scientific Work of Miss N. M. Stevens.” </a:t>
            </a:r>
            <a:r>
              <a:rPr lang="en-US" i="1" dirty="0"/>
              <a:t>Science</a:t>
            </a:r>
            <a:r>
              <a:rPr lang="en-US" dirty="0"/>
              <a:t>, vol. 36, no. 928, 1912, pp. 468–470. </a:t>
            </a:r>
            <a:r>
              <a:rPr lang="en-US" i="1" dirty="0"/>
              <a:t>JSTOR</a:t>
            </a:r>
            <a:r>
              <a:rPr lang="en-US" dirty="0"/>
              <a:t>, www.jstor.org/stable/1636618.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Additional information:</a:t>
            </a:r>
          </a:p>
          <a:p>
            <a:r>
              <a:rPr lang="en-US" dirty="0"/>
              <a:t>Stevens’ work was the first time that observable differences of chromosomes could be linked to an observable difference in </a:t>
            </a:r>
            <a:r>
              <a:rPr lang="en-US" dirty="0">
                <a:hlinkClick r:id="rId3" tooltip="Phenotype"/>
              </a:rPr>
              <a:t>phenotype</a:t>
            </a:r>
            <a:r>
              <a:rPr lang="en-US" dirty="0"/>
              <a:t> or physical attributes</a:t>
            </a:r>
          </a:p>
          <a:p>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35</a:t>
            </a:fld>
            <a:endParaRPr lang="en-GB"/>
          </a:p>
        </p:txBody>
      </p:sp>
    </p:spTree>
    <p:extLst>
      <p:ext uri="{BB962C8B-B14F-4D97-AF65-F5344CB8AC3E}">
        <p14:creationId xmlns:p14="http://schemas.microsoft.com/office/powerpoint/2010/main" val="2638428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https://commons.wikimedia.org/wiki/File:Lily_perfume_Louvre_E11162.jpg</a:t>
            </a:r>
          </a:p>
          <a:p>
            <a:r>
              <a:rPr lang="en-GB" dirty="0"/>
              <a:t>Image Credit: Louvre Museum,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 </a:t>
            </a:r>
            <a:r>
              <a:rPr lang="en-GB" b="0" i="1" dirty="0">
                <a:solidFill>
                  <a:srgbClr val="202122"/>
                </a:solidFill>
                <a:effectLst/>
                <a:latin typeface="Arial" panose="020B0604020202020204" pitchFamily="34" charset="0"/>
              </a:rPr>
              <a:t>Houlihan, </a:t>
            </a:r>
            <a:r>
              <a:rPr lang="en-GB" b="0" i="1" dirty="0" err="1">
                <a:solidFill>
                  <a:srgbClr val="202122"/>
                </a:solidFill>
                <a:effectLst/>
                <a:latin typeface="Arial" panose="020B0604020202020204" pitchFamily="34" charset="0"/>
              </a:rPr>
              <a:t>Sherida</a:t>
            </a:r>
            <a:r>
              <a:rPr lang="en-GB" b="0" i="1" dirty="0">
                <a:solidFill>
                  <a:srgbClr val="202122"/>
                </a:solidFill>
                <a:effectLst/>
                <a:latin typeface="Arial" panose="020B0604020202020204" pitchFamily="34" charset="0"/>
              </a:rPr>
              <a:t>; </a:t>
            </a:r>
            <a:r>
              <a:rPr lang="en-GB" b="0" i="1" dirty="0" err="1">
                <a:solidFill>
                  <a:srgbClr val="202122"/>
                </a:solidFill>
                <a:effectLst/>
                <a:latin typeface="Arial" panose="020B0604020202020204" pitchFamily="34" charset="0"/>
              </a:rPr>
              <a:t>Wotiz</a:t>
            </a:r>
            <a:r>
              <a:rPr lang="en-GB" b="0" i="1" dirty="0">
                <a:solidFill>
                  <a:srgbClr val="202122"/>
                </a:solidFill>
                <a:effectLst/>
                <a:latin typeface="Arial" panose="020B0604020202020204" pitchFamily="34" charset="0"/>
              </a:rPr>
              <a:t>, John H. (June 1975), "Women in chemistry before 1900", Journal of Chemical Education, </a:t>
            </a:r>
            <a:r>
              <a:rPr lang="en-GB" b="1" i="1" dirty="0">
                <a:solidFill>
                  <a:srgbClr val="202122"/>
                </a:solidFill>
                <a:effectLst/>
                <a:latin typeface="Arial" panose="020B0604020202020204" pitchFamily="34" charset="0"/>
              </a:rPr>
              <a:t>52</a:t>
            </a:r>
            <a:r>
              <a:rPr lang="en-GB" b="0" i="1" dirty="0">
                <a:solidFill>
                  <a:srgbClr val="202122"/>
                </a:solidFill>
                <a:effectLst/>
                <a:latin typeface="Arial" panose="020B0604020202020204" pitchFamily="34" charset="0"/>
              </a:rPr>
              <a:t> (6): 362  https://pubs.acs.org/doi/pdf/10.1021/ed052p362 </a:t>
            </a:r>
          </a:p>
          <a:p>
            <a:pPr marL="171450" indent="-171450">
              <a:buFont typeface="Arial" panose="020B0604020202020204" pitchFamily="34" charset="0"/>
              <a:buChar char="•"/>
            </a:pPr>
            <a:r>
              <a:rPr lang="en-US" dirty="0"/>
              <a:t>https://en.wikipedia.org/wiki/Tapputi</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Gabriele </a:t>
            </a:r>
            <a:r>
              <a:rPr lang="en-GB" b="0" i="0" dirty="0" err="1">
                <a:solidFill>
                  <a:srgbClr val="202122"/>
                </a:solidFill>
                <a:effectLst/>
                <a:latin typeface="Arial" panose="020B0604020202020204" pitchFamily="34" charset="0"/>
              </a:rPr>
              <a:t>Kass</a:t>
            </a:r>
            <a:r>
              <a:rPr lang="en-GB" b="0" i="0" dirty="0">
                <a:solidFill>
                  <a:srgbClr val="202122"/>
                </a:solidFill>
                <a:effectLst/>
                <a:latin typeface="Arial" panose="020B0604020202020204" pitchFamily="34" charset="0"/>
              </a:rPr>
              <a:t>-Simon; Patricia </a:t>
            </a:r>
            <a:r>
              <a:rPr lang="en-GB" b="0" i="0" dirty="0" err="1">
                <a:solidFill>
                  <a:srgbClr val="202122"/>
                </a:solidFill>
                <a:effectLst/>
                <a:latin typeface="Arial" panose="020B0604020202020204" pitchFamily="34" charset="0"/>
              </a:rPr>
              <a:t>Farnes</a:t>
            </a:r>
            <a:r>
              <a:rPr lang="en-GB" b="0" i="0" dirty="0">
                <a:solidFill>
                  <a:srgbClr val="202122"/>
                </a:solidFill>
                <a:effectLst/>
                <a:latin typeface="Arial" panose="020B0604020202020204" pitchFamily="34" charset="0"/>
              </a:rPr>
              <a:t>; Deborah Nash, eds. (1999). </a:t>
            </a:r>
            <a:r>
              <a:rPr lang="en-GB" b="0" i="1" u="none" strike="noStrike" dirty="0">
                <a:solidFill>
                  <a:srgbClr val="3366BB"/>
                </a:solidFill>
                <a:effectLst/>
                <a:latin typeface="Arial" panose="020B0604020202020204" pitchFamily="34" charset="0"/>
                <a:hlinkClick r:id="rId3"/>
              </a:rPr>
              <a:t>Women of Science: Righting the Record</a:t>
            </a:r>
            <a:r>
              <a:rPr lang="en-GB" b="0" i="0" dirty="0">
                <a:solidFill>
                  <a:srgbClr val="202122"/>
                </a:solidFill>
                <a:effectLst/>
                <a:latin typeface="Arial" panose="020B0604020202020204" pitchFamily="34" charset="0"/>
              </a:rPr>
              <a:t> (First Midland Book ed.). Bloomington, Ind.: Indiana Univ. Press. p. 301. </a:t>
            </a:r>
            <a:r>
              <a:rPr lang="en-GB" b="0" i="0" u="none" strike="noStrike" dirty="0">
                <a:solidFill>
                  <a:srgbClr val="0645AD"/>
                </a:solidFill>
                <a:effectLst/>
                <a:latin typeface="Arial" panose="020B0604020202020204" pitchFamily="34" charset="0"/>
                <a:hlinkClick r:id="rId4" tooltip="ISBN (identifier)"/>
              </a:rPr>
              <a:t>ISBN</a:t>
            </a:r>
            <a:r>
              <a:rPr lang="en-GB" b="0" i="0" dirty="0">
                <a:solidFill>
                  <a:srgbClr val="202122"/>
                </a:solidFill>
                <a:effectLst/>
                <a:latin typeface="Arial" panose="020B0604020202020204" pitchFamily="34" charset="0"/>
              </a:rPr>
              <a:t> </a:t>
            </a:r>
            <a:r>
              <a:rPr lang="en-GB" b="0" i="0" u="none" strike="noStrike" dirty="0">
                <a:solidFill>
                  <a:srgbClr val="0645AD"/>
                </a:solidFill>
                <a:effectLst/>
                <a:latin typeface="Arial" panose="020B0604020202020204" pitchFamily="34" charset="0"/>
                <a:hlinkClick r:id="rId5" tooltip="Special:BookSources/9780253208132"/>
              </a:rPr>
              <a:t>9780253208132</a:t>
            </a:r>
            <a:r>
              <a:rPr lang="en-GB" b="0" i="0" dirty="0">
                <a:solidFill>
                  <a:srgbClr val="202122"/>
                </a:solidFill>
                <a:effectLst/>
                <a:latin typeface="Arial" panose="020B0604020202020204" pitchFamily="34" charset="0"/>
              </a:rPr>
              <a:t>.</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https://cosmosmagazine.com/history/forgotten-women-in-science-tapputi-belatekallim/</a:t>
            </a:r>
          </a:p>
          <a:p>
            <a:pPr marL="171450" indent="-171450">
              <a:buFont typeface="Arial" panose="020B0604020202020204" pitchFamily="34" charset="0"/>
              <a:buChar char="•"/>
            </a:pPr>
            <a:endParaRPr lang="en-GB" b="0" i="0" dirty="0">
              <a:solidFill>
                <a:srgbClr val="202122"/>
              </a:solidFill>
              <a:effectLst/>
              <a:latin typeface="Arial" panose="020B0604020202020204" pitchFamily="34" charset="0"/>
            </a:endParaRPr>
          </a:p>
          <a:p>
            <a:pPr marL="0" indent="0">
              <a:buFont typeface="Arial" panose="020B0604020202020204" pitchFamily="34" charset="0"/>
              <a:buNone/>
            </a:pPr>
            <a:r>
              <a:rPr lang="en-GB" b="0" i="0" dirty="0">
                <a:solidFill>
                  <a:srgbClr val="202122"/>
                </a:solidFill>
                <a:effectLst/>
                <a:latin typeface="Arial" panose="020B0604020202020204" pitchFamily="34" charset="0"/>
              </a:rPr>
              <a:t>More info:</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Mesopotamia occupies most of present-day Iraq and Kuwait</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Cuneiform is an ancient written language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36</a:t>
            </a:fld>
            <a:endParaRPr lang="en-GB"/>
          </a:p>
        </p:txBody>
      </p:sp>
    </p:spTree>
    <p:extLst>
      <p:ext uri="{BB962C8B-B14F-4D97-AF65-F5344CB8AC3E}">
        <p14:creationId xmlns:p14="http://schemas.microsoft.com/office/powerpoint/2010/main" val="1249041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US Air Force, Public domain, via Wikimedia Commons (Attribution not legally required)</a:t>
            </a:r>
          </a:p>
          <a:p>
            <a:r>
              <a:rPr lang="en-GB" dirty="0"/>
              <a:t>Image source: https://commons.wikimedia.org/wiki/File:Dr_Gladys_West_Hall_of_Fame.jpg</a:t>
            </a:r>
          </a:p>
          <a:p>
            <a:endParaRPr lang="en-GB" dirty="0"/>
          </a:p>
          <a:p>
            <a:r>
              <a:rPr lang="en-GB" dirty="0"/>
              <a:t>Sources:</a:t>
            </a:r>
          </a:p>
          <a:p>
            <a:pPr marL="171450" indent="-171450">
              <a:buFont typeface="Arial" panose="020B0604020202020204" pitchFamily="34" charset="0"/>
              <a:buChar char="•"/>
            </a:pPr>
            <a:r>
              <a:rPr lang="en-GB" dirty="0"/>
              <a:t>http://www.cpnas.org/aahp/biographies/james-edward-west.html</a:t>
            </a:r>
          </a:p>
          <a:p>
            <a:pPr marL="171450" indent="-171450">
              <a:buFont typeface="Arial" panose="020B0604020202020204" pitchFamily="34" charset="0"/>
              <a:buChar char="•"/>
            </a:pPr>
            <a:r>
              <a:rPr lang="en-US" dirty="0"/>
              <a:t>https://engineering.jhu.edu/faculty/james-west/</a:t>
            </a:r>
          </a:p>
          <a:p>
            <a:pPr marL="171450" indent="-171450">
              <a:buFont typeface="Arial" panose="020B0604020202020204" pitchFamily="34" charset="0"/>
              <a:buChar char="•"/>
            </a:pPr>
            <a:r>
              <a:rPr lang="en-US" dirty="0"/>
              <a:t>https://www.biography.com/inventor/james-west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37</a:t>
            </a:fld>
            <a:endParaRPr lang="en-GB"/>
          </a:p>
        </p:txBody>
      </p:sp>
    </p:spTree>
    <p:extLst>
      <p:ext uri="{BB962C8B-B14F-4D97-AF65-F5344CB8AC3E}">
        <p14:creationId xmlns:p14="http://schemas.microsoft.com/office/powerpoint/2010/main" val="962205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a:t>
            </a:r>
            <a:r>
              <a:rPr lang="en-GB" dirty="0" err="1"/>
              <a:t>Sonavi</a:t>
            </a:r>
            <a:r>
              <a:rPr lang="en-GB" dirty="0"/>
              <a:t> Labs, CC BY-SA 4.0 &lt;https://creativecommons.org/licenses/by-sa/4.0&gt;, via Wikimedia Commons</a:t>
            </a:r>
          </a:p>
          <a:p>
            <a:r>
              <a:rPr lang="en-GB" dirty="0"/>
              <a:t>Image source: https://commons.wikimedia.org/wiki/File:Jim2.jpg</a:t>
            </a:r>
          </a:p>
          <a:p>
            <a:endParaRPr lang="en-GB" dirty="0"/>
          </a:p>
          <a:p>
            <a:r>
              <a:rPr lang="en-GB" dirty="0"/>
              <a:t>Sources:</a:t>
            </a:r>
          </a:p>
          <a:p>
            <a:pPr marL="171450" indent="-171450">
              <a:buFont typeface="Arial" panose="020B0604020202020204" pitchFamily="34" charset="0"/>
              <a:buChar char="•"/>
            </a:pPr>
            <a:r>
              <a:rPr lang="en-GB" dirty="0"/>
              <a:t>http://www.cpnas.org/aahp/biographies/james-edward-west.html</a:t>
            </a:r>
          </a:p>
          <a:p>
            <a:pPr marL="171450" indent="-171450">
              <a:buFont typeface="Arial" panose="020B0604020202020204" pitchFamily="34" charset="0"/>
              <a:buChar char="•"/>
            </a:pPr>
            <a:r>
              <a:rPr lang="en-US" dirty="0"/>
              <a:t>https://engineering.jhu.edu/faculty/james-west/</a:t>
            </a:r>
          </a:p>
          <a:p>
            <a:pPr marL="171450" indent="-171450">
              <a:buFont typeface="Arial" panose="020B0604020202020204" pitchFamily="34" charset="0"/>
              <a:buChar char="•"/>
            </a:pPr>
            <a:r>
              <a:rPr lang="en-US" dirty="0"/>
              <a:t>https://www.biography.com/inventor/james-west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807AFA1-F621-4910-BAA1-8E1B73D2FD88}" type="slidenum">
              <a:rPr lang="en-GB" smtClean="0"/>
              <a:t>38</a:t>
            </a:fld>
            <a:endParaRPr lang="en-GB"/>
          </a:p>
        </p:txBody>
      </p:sp>
    </p:spTree>
    <p:extLst>
      <p:ext uri="{BB962C8B-B14F-4D97-AF65-F5344CB8AC3E}">
        <p14:creationId xmlns:p14="http://schemas.microsoft.com/office/powerpoint/2010/main" val="2394109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https://commons.wikimedia.org/wiki/File:Daniel_Hale_Williams.jpg</a:t>
            </a:r>
          </a:p>
          <a:p>
            <a:r>
              <a:rPr lang="en-GB" dirty="0"/>
              <a:t>Image credit: Unknown </a:t>
            </a:r>
            <a:r>
              <a:rPr lang="en-GB" dirty="0" err="1"/>
              <a:t>authorUnknown</a:t>
            </a:r>
            <a:r>
              <a:rPr lang="en-GB" dirty="0"/>
              <a:t> author,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https://www.britannica.com/biography/Daniel-Hale-Williams</a:t>
            </a:r>
          </a:p>
          <a:p>
            <a:pPr marL="171450" indent="-171450">
              <a:buFont typeface="Arial" panose="020B0604020202020204" pitchFamily="34" charset="0"/>
              <a:buChar char="•"/>
            </a:pPr>
            <a:r>
              <a:rPr lang="en-GB" dirty="0"/>
              <a:t>https://en.wikipedia.org/wiki/Daniel_Hale_Williams</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39</a:t>
            </a:fld>
            <a:endParaRPr lang="en-GB"/>
          </a:p>
        </p:txBody>
      </p:sp>
    </p:spTree>
    <p:extLst>
      <p:ext uri="{BB962C8B-B14F-4D97-AF65-F5344CB8AC3E}">
        <p14:creationId xmlns:p14="http://schemas.microsoft.com/office/powerpoint/2010/main" val="1815256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Smithsonian Institution, No restrictions, via Wikimedia Commons (attribution not legally required)</a:t>
            </a:r>
          </a:p>
          <a:p>
            <a:r>
              <a:rPr lang="en-GB" dirty="0"/>
              <a:t>Image source: https://commons.wikimedia.org/wiki/File:Chien-shiung_Wu_(1912-1997)_C.jpg </a:t>
            </a:r>
          </a:p>
          <a:p>
            <a:endParaRPr lang="en-GB" dirty="0"/>
          </a:p>
          <a:p>
            <a:r>
              <a:rPr lang="en-GB" dirty="0"/>
              <a:t>Sources:</a:t>
            </a:r>
          </a:p>
          <a:p>
            <a:pPr marL="171450" indent="-171450">
              <a:buFont typeface="Arial" panose="020B0604020202020204" pitchFamily="34" charset="0"/>
              <a:buChar char="•"/>
            </a:pPr>
            <a:r>
              <a:rPr lang="en-GB" dirty="0"/>
              <a:t>https://www.britannica.com/biography/Chien-Shiung-Wu</a:t>
            </a:r>
          </a:p>
          <a:p>
            <a:pPr marL="171450" indent="-171450">
              <a:buFont typeface="Arial" panose="020B0604020202020204" pitchFamily="34" charset="0"/>
              <a:buChar char="•"/>
            </a:pPr>
            <a:r>
              <a:rPr lang="en-GB" dirty="0"/>
              <a:t>https://institutions.newscientist.com/people/chien-shiung-wu/</a:t>
            </a:r>
          </a:p>
          <a:p>
            <a:pPr marL="171450" indent="-171450">
              <a:buFont typeface="Arial" panose="020B0604020202020204" pitchFamily="34" charset="0"/>
              <a:buChar char="•"/>
            </a:pPr>
            <a:r>
              <a:rPr lang="en-GB" dirty="0"/>
              <a:t>https://www.nps.gov/people/dr-chien-shiung-wu-the-first-lady-of-physics.htm</a:t>
            </a:r>
          </a:p>
          <a:p>
            <a:pPr marL="171450" indent="-171450">
              <a:buFont typeface="Arial" panose="020B0604020202020204" pitchFamily="34" charset="0"/>
              <a:buChar char="•"/>
            </a:pPr>
            <a:r>
              <a:rPr lang="en-GB" dirty="0"/>
              <a:t>http://c250.columbia.edu/c250_celebrates/remarkable_columbians/chien-shiung_wu.html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 Wu is her family name</a:t>
            </a:r>
          </a:p>
        </p:txBody>
      </p:sp>
      <p:sp>
        <p:nvSpPr>
          <p:cNvPr id="4" name="Slide Number Placeholder 3"/>
          <p:cNvSpPr>
            <a:spLocks noGrp="1"/>
          </p:cNvSpPr>
          <p:nvPr>
            <p:ph type="sldNum" sz="quarter" idx="10"/>
          </p:nvPr>
        </p:nvSpPr>
        <p:spPr/>
        <p:txBody>
          <a:bodyPr/>
          <a:lstStyle/>
          <a:p>
            <a:fld id="{8807AFA1-F621-4910-BAA1-8E1B73D2FD88}" type="slidenum">
              <a:rPr lang="en-GB" smtClean="0"/>
              <a:t>40</a:t>
            </a:fld>
            <a:endParaRPr lang="en-GB"/>
          </a:p>
        </p:txBody>
      </p:sp>
    </p:spTree>
    <p:extLst>
      <p:ext uri="{BB962C8B-B14F-4D97-AF65-F5344CB8AC3E}">
        <p14:creationId xmlns:p14="http://schemas.microsoft.com/office/powerpoint/2010/main" val="373717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https://commons.wikimedia.org/wiki/File:Mary_Anning_painting.jpg</a:t>
            </a:r>
          </a:p>
          <a:p>
            <a:r>
              <a:rPr lang="en-GB" dirty="0"/>
              <a:t>Image credit: Credited to 'Mr. Grey' in Crispin Tickell's book 'Mary Anning of Lyme Regis' (1996), Public domain, via Wikimedia Commons (Attribution not legally required)</a:t>
            </a:r>
          </a:p>
          <a:p>
            <a:endParaRPr lang="en-US" dirty="0"/>
          </a:p>
          <a:p>
            <a:r>
              <a:rPr lang="en-US"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https://www.britannica.com/biography/Mary-Anning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https://www.nhm.ac.uk/discover/mary-anning-unsung-hero.html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https://en.wikipedia.org/wiki/Mary_Anning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r>
              <a:rPr lang="en-GB" dirty="0"/>
              <a:t>Ichthyosaurus is marine reptile that lived about 200 million years ago</a:t>
            </a:r>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5</a:t>
            </a:fld>
            <a:endParaRPr lang="en-GB"/>
          </a:p>
        </p:txBody>
      </p:sp>
    </p:spTree>
    <p:extLst>
      <p:ext uri="{BB962C8B-B14F-4D97-AF65-F5344CB8AC3E}">
        <p14:creationId xmlns:p14="http://schemas.microsoft.com/office/powerpoint/2010/main" val="2552194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Bengt Nyman, CC BY-SA 4.0 &lt;https://creativecommons.org/licenses/by-sa/4.0&gt;, via Wikimedia Commons</a:t>
            </a:r>
          </a:p>
          <a:p>
            <a:r>
              <a:rPr lang="en-GB" dirty="0"/>
              <a:t>Image source: https://commons.wikimedia.org/wiki/File:Tu_Youyou_5012-1-2015.jpg</a:t>
            </a:r>
          </a:p>
          <a:p>
            <a:endParaRPr lang="en-GB" dirty="0"/>
          </a:p>
          <a:p>
            <a:r>
              <a:rPr lang="en-GB" dirty="0"/>
              <a:t>Sources:</a:t>
            </a:r>
          </a:p>
          <a:p>
            <a:pPr marL="171450" indent="-171450">
              <a:buFont typeface="Arial" panose="020B0604020202020204" pitchFamily="34" charset="0"/>
              <a:buChar char="•"/>
            </a:pPr>
            <a:r>
              <a:rPr lang="en-GB" dirty="0"/>
              <a:t>https://www.britannica.com/biography/Tu-Youyou</a:t>
            </a:r>
          </a:p>
          <a:p>
            <a:pPr marL="171450" indent="-171450">
              <a:buFont typeface="Arial" panose="020B0604020202020204" pitchFamily="34" charset="0"/>
              <a:buChar char="•"/>
            </a:pPr>
            <a:r>
              <a:rPr lang="en-US" dirty="0"/>
              <a:t>https://www.nobelprize.org/womenwhochangedscience/stories/tu-youyou</a:t>
            </a:r>
          </a:p>
          <a:p>
            <a:pPr marL="171450" indent="-171450">
              <a:buFont typeface="Arial" panose="020B0604020202020204" pitchFamily="34" charset="0"/>
              <a:buChar char="•"/>
            </a:pPr>
            <a:r>
              <a:rPr lang="en-GB" dirty="0"/>
              <a:t>https://www.nobelprize.org/prizes/medicine/2015/tu/facts/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 Tu is her family name</a:t>
            </a:r>
          </a:p>
        </p:txBody>
      </p:sp>
      <p:sp>
        <p:nvSpPr>
          <p:cNvPr id="4" name="Slide Number Placeholder 3"/>
          <p:cNvSpPr>
            <a:spLocks noGrp="1"/>
          </p:cNvSpPr>
          <p:nvPr>
            <p:ph type="sldNum" sz="quarter" idx="10"/>
          </p:nvPr>
        </p:nvSpPr>
        <p:spPr/>
        <p:txBody>
          <a:bodyPr/>
          <a:lstStyle/>
          <a:p>
            <a:fld id="{8807AFA1-F621-4910-BAA1-8E1B73D2FD88}" type="slidenum">
              <a:rPr lang="en-GB" smtClean="0"/>
              <a:t>41</a:t>
            </a:fld>
            <a:endParaRPr lang="en-GB"/>
          </a:p>
        </p:txBody>
      </p:sp>
    </p:spTree>
    <p:extLst>
      <p:ext uri="{BB962C8B-B14F-4D97-AF65-F5344CB8AC3E}">
        <p14:creationId xmlns:p14="http://schemas.microsoft.com/office/powerpoint/2010/main" val="266038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https://commons.wikimedia.org/wiki/File:Helena_Ars%C3%A8ne_Darmesteter_-_Portrait_of_Hertha_Ayrton.jpg</a:t>
            </a:r>
          </a:p>
          <a:p>
            <a:r>
              <a:rPr lang="en-GB" dirty="0"/>
              <a:t>Image credit: </a:t>
            </a:r>
            <a:r>
              <a:rPr lang="en-GB" dirty="0" err="1"/>
              <a:t>Héléna</a:t>
            </a:r>
            <a:r>
              <a:rPr lang="en-GB" dirty="0"/>
              <a:t> </a:t>
            </a:r>
            <a:r>
              <a:rPr lang="en-GB" dirty="0" err="1"/>
              <a:t>Arsène</a:t>
            </a:r>
            <a:r>
              <a:rPr lang="en-GB" dirty="0"/>
              <a:t> </a:t>
            </a:r>
            <a:r>
              <a:rPr lang="en-GB" dirty="0" err="1"/>
              <a:t>Darmesteter</a:t>
            </a:r>
            <a:r>
              <a:rPr lang="en-GB" dirty="0"/>
              <a:t>, Public domain, via Wikimedia Commons (Attribution not legally required)</a:t>
            </a:r>
          </a:p>
          <a:p>
            <a:endParaRPr lang="en-GB" baseline="0" dirty="0"/>
          </a:p>
          <a:p>
            <a:r>
              <a:rPr lang="en-GB" baseline="0" dirty="0"/>
              <a:t>Sources:</a:t>
            </a:r>
          </a:p>
          <a:p>
            <a:pPr marL="171450" indent="-171450">
              <a:buFont typeface="Arial" panose="020B0604020202020204" pitchFamily="34" charset="0"/>
              <a:buChar char="•"/>
            </a:pPr>
            <a:r>
              <a:rPr lang="en-GB" dirty="0"/>
              <a:t>https://www.britannica.com/biography/Hertha-Marks-Ayrton </a:t>
            </a:r>
          </a:p>
          <a:p>
            <a:pPr marL="171450" indent="-171450">
              <a:buFont typeface="Arial" panose="020B0604020202020204" pitchFamily="34" charset="0"/>
              <a:buChar char="•"/>
            </a:pPr>
            <a:r>
              <a:rPr lang="en-GB" dirty="0"/>
              <a:t>https://physicstoday.scitation.org/do/10.1063/PT.5.031209/full/</a:t>
            </a:r>
          </a:p>
          <a:p>
            <a:endParaRPr lang="en-GB" dirty="0"/>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6</a:t>
            </a:fld>
            <a:endParaRPr lang="en-GB"/>
          </a:p>
        </p:txBody>
      </p:sp>
    </p:spTree>
    <p:extLst>
      <p:ext uri="{BB962C8B-B14F-4D97-AF65-F5344CB8AC3E}">
        <p14:creationId xmlns:p14="http://schemas.microsoft.com/office/powerpoint/2010/main" val="237037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https://commons.wikimedia.org/wiki/File:Alicia_Augusta_Ball.jpg</a:t>
            </a:r>
          </a:p>
          <a:p>
            <a:r>
              <a:rPr lang="en-GB" dirty="0"/>
              <a:t>Image credit: Unknown </a:t>
            </a:r>
            <a:r>
              <a:rPr lang="en-GB" dirty="0" err="1"/>
              <a:t>authorUnknown</a:t>
            </a:r>
            <a:r>
              <a:rPr lang="en-GB" dirty="0"/>
              <a:t> author, Public domain, via Wikimedia Commons </a:t>
            </a:r>
            <a:r>
              <a:rPr lang="en-GB" i="0" dirty="0"/>
              <a:t>(Attribution not legally required)</a:t>
            </a:r>
            <a:endParaRPr lang="en-GB" dirty="0"/>
          </a:p>
          <a:p>
            <a:endParaRPr lang="en-GB" baseline="0" dirty="0"/>
          </a:p>
          <a:p>
            <a:r>
              <a:rPr lang="en-GB" baseline="0" dirty="0"/>
              <a:t>Sources:</a:t>
            </a:r>
          </a:p>
          <a:p>
            <a:pPr marL="171450" indent="-171450">
              <a:buFont typeface="Arial" panose="020B0604020202020204" pitchFamily="34" charset="0"/>
              <a:buChar char="•"/>
            </a:pPr>
            <a:r>
              <a:rPr lang="en-US" dirty="0"/>
              <a:t>https://www.newscientist.com/people/alice-ball/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https://www.nationalgeographic.com/science/article/alice-ball-leprosy-hansens-disease-hawaii-womens-history-science </a:t>
            </a:r>
          </a:p>
          <a:p>
            <a:pPr marL="171450" indent="-171450">
              <a:buFont typeface="Arial" panose="020B0604020202020204" pitchFamily="34" charset="0"/>
              <a:buChar char="•"/>
            </a:pPr>
            <a:r>
              <a:rPr lang="en-US" dirty="0"/>
              <a:t>Brown, Jeannette E. African American Women Chemists (2012). Web. </a:t>
            </a:r>
          </a:p>
          <a:p>
            <a:pPr marL="171450" indent="-171450">
              <a:buFont typeface="Arial" panose="020B0604020202020204" pitchFamily="34" charset="0"/>
              <a:buChar char="•"/>
            </a:pPr>
            <a:endParaRPr lang="en-GB" dirty="0"/>
          </a:p>
          <a:p>
            <a:r>
              <a:rPr lang="en-GB" dirty="0"/>
              <a:t>Additional info:</a:t>
            </a:r>
            <a:r>
              <a:rPr lang="en-GB" baseline="0" dirty="0"/>
              <a:t> </a:t>
            </a:r>
            <a:r>
              <a:rPr lang="en-GB" dirty="0"/>
              <a:t>Prepared ethyl</a:t>
            </a:r>
            <a:r>
              <a:rPr lang="en-GB" baseline="0" dirty="0"/>
              <a:t> ester compounds of the two fatty acids (</a:t>
            </a:r>
            <a:r>
              <a:rPr lang="en-GB" baseline="0" dirty="0" err="1"/>
              <a:t>chaulmoogric</a:t>
            </a:r>
            <a:r>
              <a:rPr lang="en-GB" baseline="0" dirty="0"/>
              <a:t> acid and </a:t>
            </a:r>
            <a:r>
              <a:rPr lang="en-GB" baseline="0" dirty="0" err="1"/>
              <a:t>hydrocarpic</a:t>
            </a:r>
            <a:r>
              <a:rPr lang="en-GB" baseline="0" dirty="0"/>
              <a:t> acid) found in chaulmoogra oil, making them water soluble and injectable. Before this, patients had struggled with eating it (acrid taste), applying it topically (very sticky) or injecting (extremely painful). Chaulmoogra oil was the only treatment for leprosy at the time.</a:t>
            </a:r>
            <a:endParaRPr lang="en-GB" dirty="0"/>
          </a:p>
          <a:p>
            <a:endParaRPr lang="en-GB" dirty="0"/>
          </a:p>
        </p:txBody>
      </p:sp>
      <p:sp>
        <p:nvSpPr>
          <p:cNvPr id="4" name="Slide Number Placeholder 3"/>
          <p:cNvSpPr>
            <a:spLocks noGrp="1"/>
          </p:cNvSpPr>
          <p:nvPr>
            <p:ph type="sldNum" sz="quarter" idx="10"/>
          </p:nvPr>
        </p:nvSpPr>
        <p:spPr/>
        <p:txBody>
          <a:bodyPr/>
          <a:lstStyle/>
          <a:p>
            <a:fld id="{8807AFA1-F621-4910-BAA1-8E1B73D2FD88}" type="slidenum">
              <a:rPr lang="en-GB" smtClean="0"/>
              <a:t>7</a:t>
            </a:fld>
            <a:endParaRPr lang="en-GB"/>
          </a:p>
        </p:txBody>
      </p:sp>
    </p:spTree>
    <p:extLst>
      <p:ext uri="{BB962C8B-B14F-4D97-AF65-F5344CB8AC3E}">
        <p14:creationId xmlns:p14="http://schemas.microsoft.com/office/powerpoint/2010/main" val="13538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https://commons.wikimedia.org/wiki/File:Benjamin_Banneker_woodcut,_age_64.jpg </a:t>
            </a:r>
          </a:p>
          <a:p>
            <a:r>
              <a:rPr lang="en-GB" dirty="0"/>
              <a:t>Image Credit: Unknown </a:t>
            </a:r>
            <a:r>
              <a:rPr lang="en-GB" dirty="0" err="1"/>
              <a:t>authorUnknown</a:t>
            </a:r>
            <a:r>
              <a:rPr lang="en-GB" dirty="0"/>
              <a:t> author, Public domain, via Wikimedia Commons (Attribution not legally required)</a:t>
            </a:r>
          </a:p>
          <a:p>
            <a:endParaRPr lang="en-GB" dirty="0"/>
          </a:p>
          <a:p>
            <a:r>
              <a:rPr lang="en-GB" dirty="0"/>
              <a:t>Sources:</a:t>
            </a:r>
          </a:p>
          <a:p>
            <a:pPr marL="171450" indent="-171450">
              <a:buFont typeface="Arial" panose="020B0604020202020204" pitchFamily="34" charset="0"/>
              <a:buChar char="•"/>
            </a:pPr>
            <a:r>
              <a:rPr lang="en-GB" dirty="0"/>
              <a:t>https://www.britannica.com/biography/Benjamin-Banneker </a:t>
            </a:r>
          </a:p>
        </p:txBody>
      </p:sp>
      <p:sp>
        <p:nvSpPr>
          <p:cNvPr id="4" name="Slide Number Placeholder 3"/>
          <p:cNvSpPr>
            <a:spLocks noGrp="1"/>
          </p:cNvSpPr>
          <p:nvPr>
            <p:ph type="sldNum" sz="quarter" idx="10"/>
          </p:nvPr>
        </p:nvSpPr>
        <p:spPr/>
        <p:txBody>
          <a:bodyPr/>
          <a:lstStyle/>
          <a:p>
            <a:fld id="{8807AFA1-F621-4910-BAA1-8E1B73D2FD88}" type="slidenum">
              <a:rPr lang="en-GB" smtClean="0"/>
              <a:t>8</a:t>
            </a:fld>
            <a:endParaRPr lang="en-GB"/>
          </a:p>
        </p:txBody>
      </p:sp>
    </p:spTree>
    <p:extLst>
      <p:ext uri="{BB962C8B-B14F-4D97-AF65-F5344CB8AC3E}">
        <p14:creationId xmlns:p14="http://schemas.microsoft.com/office/powerpoint/2010/main" val="40772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Metropolitan Museum of Art, Open Access, Public Domain</a:t>
            </a:r>
          </a:p>
          <a:p>
            <a:r>
              <a:rPr lang="en-GB" dirty="0"/>
              <a:t>Image source: https://www.metmuseum.org/art/collection/search/38971</a:t>
            </a:r>
          </a:p>
          <a:p>
            <a:endParaRPr lang="en-GB" dirty="0"/>
          </a:p>
          <a:p>
            <a:r>
              <a:rPr lang="en-GB" dirty="0"/>
              <a:t>Sources:</a:t>
            </a:r>
          </a:p>
          <a:p>
            <a:pPr marL="171450" indent="-171450">
              <a:buFont typeface="Arial" panose="020B0604020202020204" pitchFamily="34" charset="0"/>
              <a:buChar char="•"/>
            </a:pPr>
            <a:r>
              <a:rPr lang="en-GB" dirty="0"/>
              <a:t>https://www.britannica.com/biography/Brahmagupta</a:t>
            </a:r>
          </a:p>
          <a:p>
            <a:pPr marL="171450" indent="-171450">
              <a:buFont typeface="Arial" panose="020B0604020202020204" pitchFamily="34" charset="0"/>
              <a:buChar char="•"/>
            </a:pPr>
            <a:r>
              <a:rPr lang="en-GB" dirty="0"/>
              <a:t>https://en.wikipedia.org/wiki/Brahmagupta#Zero</a:t>
            </a:r>
          </a:p>
          <a:p>
            <a:pPr marL="171450" indent="-171450">
              <a:buFont typeface="Arial" panose="020B0604020202020204" pitchFamily="34" charset="0"/>
              <a:buChar char="•"/>
            </a:pPr>
            <a:r>
              <a:rPr lang="en-GB" dirty="0"/>
              <a:t>https://mathshistory.st-andrews.ac.uk/Biographies/Brahmagupta/</a:t>
            </a:r>
          </a:p>
        </p:txBody>
      </p:sp>
      <p:sp>
        <p:nvSpPr>
          <p:cNvPr id="4" name="Slide Number Placeholder 3"/>
          <p:cNvSpPr>
            <a:spLocks noGrp="1"/>
          </p:cNvSpPr>
          <p:nvPr>
            <p:ph type="sldNum" sz="quarter" idx="10"/>
          </p:nvPr>
        </p:nvSpPr>
        <p:spPr/>
        <p:txBody>
          <a:bodyPr/>
          <a:lstStyle/>
          <a:p>
            <a:fld id="{8807AFA1-F621-4910-BAA1-8E1B73D2FD88}" type="slidenum">
              <a:rPr lang="en-GB" smtClean="0"/>
              <a:t>9</a:t>
            </a:fld>
            <a:endParaRPr lang="en-GB"/>
          </a:p>
        </p:txBody>
      </p:sp>
    </p:spTree>
    <p:extLst>
      <p:ext uri="{BB962C8B-B14F-4D97-AF65-F5344CB8AC3E}">
        <p14:creationId xmlns:p14="http://schemas.microsoft.com/office/powerpoint/2010/main" val="421948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Roger W Haworth, CC BY-SA 2.0 &lt;https://creativecommons.org/licenses/by-sa/2.0&gt;, via Wikimedia Commons</a:t>
            </a:r>
          </a:p>
          <a:p>
            <a:r>
              <a:rPr lang="en-GB" dirty="0"/>
              <a:t>Image source: https://commons.wikimedia.org/wiki/File:Susan_Jocelyn_Bell_(Burnell),_1967.jpg</a:t>
            </a:r>
          </a:p>
          <a:p>
            <a:endParaRPr lang="en-GB" dirty="0"/>
          </a:p>
          <a:p>
            <a:r>
              <a:rPr lang="en-GB" dirty="0"/>
              <a:t>Sources:</a:t>
            </a:r>
          </a:p>
          <a:p>
            <a:pPr marL="171450" indent="-171450">
              <a:buFont typeface="Arial" panose="020B0604020202020204" pitchFamily="34" charset="0"/>
              <a:buChar char="•"/>
            </a:pPr>
            <a:r>
              <a:rPr lang="en-GB" dirty="0"/>
              <a:t>https://www.britannica.com/biography/Jocelyn-Bell-Burnell</a:t>
            </a:r>
          </a:p>
          <a:p>
            <a:pPr marL="171450" indent="-171450">
              <a:buFont typeface="Arial" panose="020B0604020202020204" pitchFamily="34" charset="0"/>
              <a:buChar char="•"/>
            </a:pPr>
            <a:r>
              <a:rPr lang="en-GB" dirty="0"/>
              <a:t>https://royalsociety.org/people/jocelyn-bell-burnell-11066/ </a:t>
            </a:r>
          </a:p>
          <a:p>
            <a:pPr marL="171450" indent="-171450">
              <a:buFont typeface="Arial" panose="020B0604020202020204" pitchFamily="34" charset="0"/>
              <a:buChar char="•"/>
            </a:pPr>
            <a:r>
              <a:rPr lang="en-GB" dirty="0"/>
              <a:t>https://www.bbc.co.uk/news/science-environment-45425872</a:t>
            </a:r>
          </a:p>
          <a:p>
            <a:pPr marL="171450" indent="-171450">
              <a:buFont typeface="Arial" panose="020B0604020202020204" pitchFamily="34" charset="0"/>
              <a:buChar char="•"/>
            </a:pPr>
            <a:r>
              <a:rPr lang="en-GB" dirty="0"/>
              <a:t>https://www.bbc.co.uk/news/uk-northern-ireland-55115120</a:t>
            </a:r>
          </a:p>
        </p:txBody>
      </p:sp>
      <p:sp>
        <p:nvSpPr>
          <p:cNvPr id="4" name="Slide Number Placeholder 3"/>
          <p:cNvSpPr>
            <a:spLocks noGrp="1"/>
          </p:cNvSpPr>
          <p:nvPr>
            <p:ph type="sldNum" sz="quarter" idx="10"/>
          </p:nvPr>
        </p:nvSpPr>
        <p:spPr/>
        <p:txBody>
          <a:bodyPr/>
          <a:lstStyle/>
          <a:p>
            <a:fld id="{8807AFA1-F621-4910-BAA1-8E1B73D2FD88}" type="slidenum">
              <a:rPr lang="en-GB" smtClean="0"/>
              <a:t>10</a:t>
            </a:fld>
            <a:endParaRPr lang="en-GB"/>
          </a:p>
        </p:txBody>
      </p:sp>
    </p:spTree>
    <p:extLst>
      <p:ext uri="{BB962C8B-B14F-4D97-AF65-F5344CB8AC3E}">
        <p14:creationId xmlns:p14="http://schemas.microsoft.com/office/powerpoint/2010/main" val="166474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6BEA43-2DD1-405E-B5F5-A7691A574AAB}"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514971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EA43-2DD1-405E-B5F5-A7691A574AAB}"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151590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EA43-2DD1-405E-B5F5-A7691A574AAB}"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146326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EA43-2DD1-405E-B5F5-A7691A574AAB}"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174796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6BEA43-2DD1-405E-B5F5-A7691A574AAB}"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391646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6BEA43-2DD1-405E-B5F5-A7691A574AAB}"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28098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6BEA43-2DD1-405E-B5F5-A7691A574AAB}" type="datetimeFigureOut">
              <a:rPr lang="en-GB" smtClean="0"/>
              <a:t>17/11/2021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8792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BEA43-2DD1-405E-B5F5-A7691A574AAB}" type="datetimeFigureOut">
              <a:rPr lang="en-GB" smtClean="0"/>
              <a:t>17/11/2021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244763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BEA43-2DD1-405E-B5F5-A7691A574AAB}" type="datetimeFigureOut">
              <a:rPr lang="en-GB" smtClean="0"/>
              <a:t>17/11/2021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66303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6BEA43-2DD1-405E-B5F5-A7691A574AAB}"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257856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6BEA43-2DD1-405E-B5F5-A7691A574AAB}"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01F6F4-6A80-42CE-BB59-10B6FC8E4C2F}" type="slidenum">
              <a:rPr lang="en-GB" smtClean="0"/>
              <a:t>‹#›</a:t>
            </a:fld>
            <a:endParaRPr lang="en-GB"/>
          </a:p>
        </p:txBody>
      </p:sp>
    </p:spTree>
    <p:extLst>
      <p:ext uri="{BB962C8B-B14F-4D97-AF65-F5344CB8AC3E}">
        <p14:creationId xmlns:p14="http://schemas.microsoft.com/office/powerpoint/2010/main" val="106764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BEA43-2DD1-405E-B5F5-A7691A574AAB}" type="datetimeFigureOut">
              <a:rPr lang="en-GB" smtClean="0"/>
              <a:t>17/11/2021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1F6F4-6A80-42CE-BB59-10B6FC8E4C2F}" type="slidenum">
              <a:rPr lang="en-GB" smtClean="0"/>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0574" y="6479922"/>
            <a:ext cx="1523999" cy="326302"/>
          </a:xfrm>
          <a:prstGeom prst="rect">
            <a:avLst/>
          </a:prstGeom>
        </p:spPr>
      </p:pic>
    </p:spTree>
    <p:extLst>
      <p:ext uri="{BB962C8B-B14F-4D97-AF65-F5344CB8AC3E}">
        <p14:creationId xmlns:p14="http://schemas.microsoft.com/office/powerpoint/2010/main" val="3955485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Segoe UI Black" panose="020B0A02040204020203"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880" y="2006035"/>
            <a:ext cx="3843742" cy="27961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53" y="424950"/>
            <a:ext cx="1454648" cy="12146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6449" y="4549846"/>
            <a:ext cx="922320" cy="15446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4998" y="1700140"/>
            <a:ext cx="1103144" cy="182392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177" y="2554216"/>
            <a:ext cx="1123006" cy="142570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944" y="4802223"/>
            <a:ext cx="1139109" cy="129232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998" y="267298"/>
            <a:ext cx="1449224" cy="814117"/>
          </a:xfrm>
          <a:prstGeom prst="rect">
            <a:avLst/>
          </a:prstGeom>
        </p:spPr>
      </p:pic>
    </p:spTree>
    <p:extLst>
      <p:ext uri="{BB962C8B-B14F-4D97-AF65-F5344CB8AC3E}">
        <p14:creationId xmlns:p14="http://schemas.microsoft.com/office/powerpoint/2010/main" val="357535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Jocelyn Bell Burnell</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8447"/>
          <a:stretch/>
        </p:blipFill>
        <p:spPr>
          <a:xfrm rot="529962">
            <a:off x="5360118" y="1829654"/>
            <a:ext cx="2705852" cy="3893764"/>
          </a:xfrm>
        </p:spPr>
      </p:pic>
      <p:sp>
        <p:nvSpPr>
          <p:cNvPr id="6" name="TextBox 5"/>
          <p:cNvSpPr txBox="1"/>
          <p:nvPr/>
        </p:nvSpPr>
        <p:spPr>
          <a:xfrm>
            <a:off x="425302" y="1690689"/>
            <a:ext cx="4190502" cy="6186309"/>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1943 –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the first pulsar (rapidly spinning stars that emit pulses of radio waves) while a graduate student. Her professor was awarded the Nobel Prize for the discovery.</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female president of the Institute of Physics (2008).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Awarded the 2018 Special Breakthrough Prize in Fundamental Physics, and donated the £2M+ winnings to a charity to support under-represented groups in physics.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7EB9493F-11E3-4A33-9E62-F3EB011025C0}"/>
              </a:ext>
            </a:extLst>
          </p:cNvPr>
          <p:cNvSpPr txBox="1"/>
          <p:nvPr/>
        </p:nvSpPr>
        <p:spPr>
          <a:xfrm rot="543900">
            <a:off x="5043359" y="5460850"/>
            <a:ext cx="3248995" cy="276999"/>
          </a:xfrm>
          <a:prstGeom prst="rect">
            <a:avLst/>
          </a:prstGeom>
          <a:noFill/>
        </p:spPr>
        <p:txBody>
          <a:bodyPr wrap="square" rtlCol="0">
            <a:spAutoFit/>
          </a:bodyPr>
          <a:lstStyle/>
          <a:p>
            <a:r>
              <a:rPr lang="en-GB" sz="1200" dirty="0">
                <a:solidFill>
                  <a:schemeClr val="accent4">
                    <a:lumMod val="20000"/>
                    <a:lumOff val="80000"/>
                  </a:schemeClr>
                </a:solidFill>
                <a:latin typeface="Segoe UI Light" panose="020B0502040204020203" pitchFamily="34" charset="0"/>
                <a:cs typeface="Segoe UI Light" panose="020B0502040204020203" pitchFamily="34" charset="0"/>
              </a:rPr>
              <a:t>Credit: Roger W Haworth</a:t>
            </a:r>
          </a:p>
        </p:txBody>
      </p:sp>
    </p:spTree>
    <p:extLst>
      <p:ext uri="{BB962C8B-B14F-4D97-AF65-F5344CB8AC3E}">
        <p14:creationId xmlns:p14="http://schemas.microsoft.com/office/powerpoint/2010/main" val="78056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Annie Jump Cannon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rot="529962">
            <a:off x="5331224" y="1863612"/>
            <a:ext cx="2723942" cy="3828243"/>
          </a:xfrm>
        </p:spPr>
      </p:pic>
      <p:sp>
        <p:nvSpPr>
          <p:cNvPr id="6" name="TextBox 5"/>
          <p:cNvSpPr txBox="1"/>
          <p:nvPr/>
        </p:nvSpPr>
        <p:spPr>
          <a:xfrm>
            <a:off x="425302" y="1690689"/>
            <a:ext cx="3891517"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1863 – 1941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Specialist in classifying stars. Created a new classification scheme based on the spectrum (pattern of light colours) of the star.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Over her lifetime she obtained and classified the spectra for more than 225,000 stars. This work was published in a ten-volume catalogue.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around 300 variable stars, which are stars that regularly change brightness over time.</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38915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Emmett Chappelle</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4412" r="13626"/>
          <a:stretch/>
        </p:blipFill>
        <p:spPr>
          <a:xfrm rot="529962">
            <a:off x="5295704" y="1902076"/>
            <a:ext cx="2824708" cy="3807486"/>
          </a:xfrm>
        </p:spPr>
      </p:pic>
      <p:sp>
        <p:nvSpPr>
          <p:cNvPr id="6" name="TextBox 5"/>
          <p:cNvSpPr txBox="1"/>
          <p:nvPr/>
        </p:nvSpPr>
        <p:spPr>
          <a:xfrm>
            <a:off x="425302" y="1690689"/>
            <a:ext cx="3891517"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1925 – 2019</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Chemist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Uncovered the mechanism and chemistry by which living organisms can emit light (bioluminescence).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Patented a method of counting bacteria in water using bioluminescence – the bacterial cells are broken down and mixed with an enzyme that glows when it mixes with molecules from inside the bacteria.</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Inducted into the USA’s National Inventors Hall of Fame in 2017</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09391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Gan De (Kan-</a:t>
            </a:r>
            <a:r>
              <a:rPr lang="en-GB" dirty="0" err="1"/>
              <a:t>Te</a:t>
            </a:r>
            <a:r>
              <a:rPr lang="en-GB" dirty="0"/>
              <a: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837" r="16708" b="9269"/>
          <a:stretch/>
        </p:blipFill>
        <p:spPr>
          <a:xfrm rot="529962">
            <a:off x="5392205" y="1825955"/>
            <a:ext cx="2054712" cy="3791943"/>
          </a:xfrm>
        </p:spPr>
      </p:pic>
      <p:sp>
        <p:nvSpPr>
          <p:cNvPr id="6" name="TextBox 5"/>
          <p:cNvSpPr txBox="1"/>
          <p:nvPr/>
        </p:nvSpPr>
        <p:spPr>
          <a:xfrm>
            <a:off x="425302" y="1690689"/>
            <a:ext cx="3891517" cy="507831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China, c. 400 BCE – c. 340 BCE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Compiled a star catalogue with two other astronomers, recording the positions of stars. This is believed to be the first such work for which we know the author’s name.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Made good predictions of the periods of Jupiter, Venus and Mercury.</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May have recorded a sighting by eye  of one of the moons of Jupiter, but this is debated. </a:t>
            </a:r>
          </a:p>
          <a:p>
            <a:endParaRPr lang="en-GB" dirty="0">
              <a:latin typeface="Segoe UI Semilight" panose="020B0402040204020203" pitchFamily="34" charset="0"/>
              <a:cs typeface="Segoe UI Semilight" panose="020B0402040204020203" pitchFamily="34" charset="0"/>
            </a:endParaRPr>
          </a:p>
        </p:txBody>
      </p:sp>
      <p:sp>
        <p:nvSpPr>
          <p:cNvPr id="7" name="Rectangle 6">
            <a:extLst>
              <a:ext uri="{FF2B5EF4-FFF2-40B4-BE49-F238E27FC236}">
                <a16:creationId xmlns:a16="http://schemas.microsoft.com/office/drawing/2014/main" id="{40DE0A8D-A006-41CA-A2CC-559DC9712E64}"/>
              </a:ext>
            </a:extLst>
          </p:cNvPr>
          <p:cNvSpPr/>
          <p:nvPr/>
        </p:nvSpPr>
        <p:spPr>
          <a:xfrm rot="535984">
            <a:off x="7380187" y="2017229"/>
            <a:ext cx="639483" cy="38093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947CDB2-43BC-489A-B527-5BFF8EB6ECF7}"/>
              </a:ext>
            </a:extLst>
          </p:cNvPr>
          <p:cNvSpPr txBox="1"/>
          <p:nvPr/>
        </p:nvSpPr>
        <p:spPr>
          <a:xfrm rot="16729800">
            <a:off x="5841746" y="3522505"/>
            <a:ext cx="4009237" cy="830997"/>
          </a:xfrm>
          <a:prstGeom prst="rect">
            <a:avLst/>
          </a:prstGeom>
          <a:noFill/>
        </p:spPr>
        <p:txBody>
          <a:bodyPr wrap="square" rtlCol="0">
            <a:spAutoFit/>
          </a:bodyPr>
          <a:lstStyle/>
          <a:p>
            <a:pPr algn="ctr"/>
            <a:r>
              <a:rPr lang="en-GB" sz="1200" dirty="0">
                <a:solidFill>
                  <a:schemeClr val="bg1"/>
                </a:solidFill>
                <a:latin typeface="Segoe UI Semilight" panose="020B0402040204020203" pitchFamily="34" charset="0"/>
                <a:cs typeface="Segoe UI Semilight" panose="020B0402040204020203" pitchFamily="34" charset="0"/>
              </a:rPr>
              <a:t>Standing figure of a nomad, 5</a:t>
            </a:r>
            <a:r>
              <a:rPr lang="en-GB" sz="1200" baseline="30000" dirty="0">
                <a:solidFill>
                  <a:schemeClr val="bg1"/>
                </a:solidFill>
                <a:latin typeface="Segoe UI Semilight" panose="020B0402040204020203" pitchFamily="34" charset="0"/>
                <a:cs typeface="Segoe UI Semilight" panose="020B0402040204020203" pitchFamily="34" charset="0"/>
              </a:rPr>
              <a:t>th</a:t>
            </a:r>
            <a:r>
              <a:rPr lang="en-GB" sz="1200" dirty="0">
                <a:solidFill>
                  <a:schemeClr val="bg1"/>
                </a:solidFill>
                <a:latin typeface="Segoe UI Semilight" panose="020B0402040204020203" pitchFamily="34" charset="0"/>
                <a:cs typeface="Segoe UI Semilight" panose="020B0402040204020203" pitchFamily="34" charset="0"/>
              </a:rPr>
              <a:t> – 3</a:t>
            </a:r>
            <a:r>
              <a:rPr lang="en-GB" sz="1200" baseline="30000" dirty="0">
                <a:solidFill>
                  <a:schemeClr val="bg1"/>
                </a:solidFill>
                <a:latin typeface="Segoe UI Semilight" panose="020B0402040204020203" pitchFamily="34" charset="0"/>
                <a:cs typeface="Segoe UI Semilight" panose="020B0402040204020203" pitchFamily="34" charset="0"/>
              </a:rPr>
              <a:t>rd</a:t>
            </a:r>
            <a:r>
              <a:rPr lang="en-GB" sz="1200" dirty="0">
                <a:solidFill>
                  <a:schemeClr val="bg1"/>
                </a:solidFill>
                <a:latin typeface="Segoe UI Semilight" panose="020B0402040204020203" pitchFamily="34" charset="0"/>
                <a:cs typeface="Segoe UI Semilight" panose="020B0402040204020203" pitchFamily="34" charset="0"/>
              </a:rPr>
              <a:t> century BC, China, from the Metropolitan Museum of Art, New York</a:t>
            </a:r>
          </a:p>
          <a:p>
            <a:endParaRPr lang="en-GB" sz="1200" dirty="0">
              <a:solidFill>
                <a:schemeClr val="bg1"/>
              </a:solidFill>
              <a:latin typeface="Segoe UI Semilight" panose="020B0402040204020203" pitchFamily="34" charset="0"/>
              <a:cs typeface="Segoe UI Semilight" panose="020B0402040204020203" pitchFamily="34" charset="0"/>
            </a:endParaRPr>
          </a:p>
          <a:p>
            <a:endParaRPr lang="en-GB" sz="12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3314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Honor Fell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29962">
            <a:off x="5316279" y="1863612"/>
            <a:ext cx="2753832" cy="3828243"/>
          </a:xfrm>
        </p:spPr>
      </p:pic>
      <p:sp>
        <p:nvSpPr>
          <p:cNvPr id="6" name="TextBox 5"/>
          <p:cNvSpPr txBox="1"/>
          <p:nvPr/>
        </p:nvSpPr>
        <p:spPr>
          <a:xfrm>
            <a:off x="425302" y="1690689"/>
            <a:ext cx="3891517" cy="4524315"/>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1900 – 1986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Tissue biologist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Pioneer in growing organs </a:t>
            </a:r>
            <a:r>
              <a:rPr lang="en-GB" i="1" dirty="0">
                <a:latin typeface="Segoe UI Semilight" panose="020B0402040204020203" pitchFamily="34" charset="0"/>
                <a:cs typeface="Segoe UI Semilight" panose="020B0402040204020203" pitchFamily="34" charset="0"/>
              </a:rPr>
              <a:t>in vitro</a:t>
            </a:r>
            <a:r>
              <a:rPr lang="en-GB" dirty="0">
                <a:latin typeface="Segoe UI Semilight" panose="020B0402040204020203" pitchFamily="34" charset="0"/>
                <a:cs typeface="Segoe UI Semilight" panose="020B0402040204020203" pitchFamily="34" charset="0"/>
              </a:rPr>
              <a:t> (i.e. “in glass” – in the lab)</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Showed that growth of tissues</a:t>
            </a:r>
            <a:br>
              <a:rPr lang="en-GB" dirty="0">
                <a:latin typeface="Segoe UI Semilight" panose="020B0402040204020203" pitchFamily="34" charset="0"/>
                <a:cs typeface="Segoe UI Semilight" panose="020B0402040204020203" pitchFamily="34" charset="0"/>
              </a:rPr>
            </a:br>
            <a:r>
              <a:rPr lang="en-GB" dirty="0">
                <a:latin typeface="Segoe UI Semilight" panose="020B0402040204020203" pitchFamily="34" charset="0"/>
                <a:cs typeface="Segoe UI Semilight" panose="020B0402040204020203" pitchFamily="34" charset="0"/>
              </a:rPr>
              <a:t>could be modified by extrinsic (external) factors such as vitamins and hormones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Explained the biological basis of joint destruction in arthritis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8D6261AD-9938-4F9A-9DA5-9A44A975BFCC}"/>
              </a:ext>
            </a:extLst>
          </p:cNvPr>
          <p:cNvSpPr txBox="1"/>
          <p:nvPr/>
        </p:nvSpPr>
        <p:spPr>
          <a:xfrm rot="543900">
            <a:off x="5103419" y="5406002"/>
            <a:ext cx="3101968" cy="261610"/>
          </a:xfrm>
          <a:prstGeom prst="rect">
            <a:avLst/>
          </a:prstGeom>
          <a:noFill/>
        </p:spPr>
        <p:txBody>
          <a:bodyPr wrap="square" rtlCol="0">
            <a:spAutoFit/>
          </a:bodyPr>
          <a:lstStyle/>
          <a:p>
            <a:r>
              <a:rPr lang="en-GB" sz="1100" dirty="0">
                <a:solidFill>
                  <a:schemeClr val="accent2">
                    <a:lumMod val="75000"/>
                  </a:schemeClr>
                </a:solidFill>
                <a:latin typeface="Segoe UI Light" panose="020B0502040204020203" pitchFamily="34" charset="0"/>
                <a:cs typeface="Segoe UI Light" panose="020B0502040204020203" pitchFamily="34" charset="0"/>
              </a:rPr>
              <a:t>Credit: via Wikimedia Commons</a:t>
            </a:r>
          </a:p>
        </p:txBody>
      </p:sp>
    </p:spTree>
    <p:extLst>
      <p:ext uri="{BB962C8B-B14F-4D97-AF65-F5344CB8AC3E}">
        <p14:creationId xmlns:p14="http://schemas.microsoft.com/office/powerpoint/2010/main" val="83076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65749" y="1601807"/>
            <a:ext cx="3282916" cy="4276121"/>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Eunice Newton Foote</a:t>
            </a:r>
          </a:p>
        </p:txBody>
      </p:sp>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1819 – 1888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Atmospheric scientist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Undertook the first experiments that showed that carbon dioxide traps heat from the sun.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Investigated the connection between changing the pressure of gases and their electrical charge.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Patented an improved paper-making machine and a rubber filling for the soles of boots and shoes.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pic>
        <p:nvPicPr>
          <p:cNvPr id="7" name="Picture 6"/>
          <p:cNvPicPr>
            <a:picLocks noChangeAspect="1"/>
          </p:cNvPicPr>
          <p:nvPr/>
        </p:nvPicPr>
        <p:blipFill rotWithShape="1">
          <a:blip r:embed="rId3"/>
          <a:srcRect l="12791" t="31181" r="16387"/>
          <a:stretch/>
        </p:blipFill>
        <p:spPr>
          <a:xfrm rot="548155">
            <a:off x="5232284" y="1828265"/>
            <a:ext cx="2939699" cy="3808738"/>
          </a:xfrm>
          <a:prstGeom prst="rect">
            <a:avLst/>
          </a:prstGeom>
        </p:spPr>
      </p:pic>
      <p:sp>
        <p:nvSpPr>
          <p:cNvPr id="8" name="TextBox 7"/>
          <p:cNvSpPr txBox="1"/>
          <p:nvPr/>
        </p:nvSpPr>
        <p:spPr>
          <a:xfrm rot="519342">
            <a:off x="6053703" y="1736233"/>
            <a:ext cx="1842668" cy="3770263"/>
          </a:xfrm>
          <a:prstGeom prst="rect">
            <a:avLst/>
          </a:prstGeom>
          <a:noFill/>
        </p:spPr>
        <p:txBody>
          <a:bodyPr wrap="square" rtlCol="0">
            <a:spAutoFit/>
          </a:bodyPr>
          <a:lstStyle/>
          <a:p>
            <a:r>
              <a:rPr lang="en-GB" sz="23900" dirty="0">
                <a:solidFill>
                  <a:schemeClr val="bg2"/>
                </a:solidFill>
                <a:latin typeface="Segoe UI Black" panose="020B0A02040204020203" pitchFamily="34" charset="0"/>
                <a:ea typeface="Segoe UI Black" panose="020B0A02040204020203" pitchFamily="34" charset="0"/>
              </a:rPr>
              <a:t>?</a:t>
            </a:r>
            <a:endParaRPr lang="en-GB" sz="3200" dirty="0">
              <a:solidFill>
                <a:schemeClr val="bg2"/>
              </a:solidFill>
              <a:latin typeface="Segoe UI Black" panose="020B0A02040204020203" pitchFamily="34" charset="0"/>
              <a:ea typeface="Segoe UI Black" panose="020B0A02040204020203" pitchFamily="34" charset="0"/>
            </a:endParaRPr>
          </a:p>
        </p:txBody>
      </p:sp>
      <p:sp>
        <p:nvSpPr>
          <p:cNvPr id="9" name="TextBox 8">
            <a:extLst>
              <a:ext uri="{FF2B5EF4-FFF2-40B4-BE49-F238E27FC236}">
                <a16:creationId xmlns:a16="http://schemas.microsoft.com/office/drawing/2014/main" id="{3BC4B310-D882-48BC-9107-4E38469CE2BC}"/>
              </a:ext>
            </a:extLst>
          </p:cNvPr>
          <p:cNvSpPr txBox="1"/>
          <p:nvPr/>
        </p:nvSpPr>
        <p:spPr>
          <a:xfrm rot="543900">
            <a:off x="4957310" y="5315006"/>
            <a:ext cx="3248995" cy="276999"/>
          </a:xfrm>
          <a:prstGeom prst="rect">
            <a:avLst/>
          </a:prstGeom>
          <a:noFill/>
        </p:spPr>
        <p:txBody>
          <a:bodyPr wrap="square" rtlCol="0">
            <a:spAutoFit/>
          </a:bodyPr>
          <a:lstStyle/>
          <a:p>
            <a:r>
              <a:rPr lang="en-GB" sz="1200" dirty="0">
                <a:solidFill>
                  <a:schemeClr val="accent4">
                    <a:lumMod val="20000"/>
                    <a:lumOff val="80000"/>
                  </a:schemeClr>
                </a:solidFill>
                <a:latin typeface="Segoe UI Light" panose="020B0502040204020203" pitchFamily="34" charset="0"/>
                <a:cs typeface="Segoe UI Light" panose="020B0502040204020203" pitchFamily="34" charset="0"/>
              </a:rPr>
              <a:t>Credit: Smithsonian Archives</a:t>
            </a:r>
          </a:p>
        </p:txBody>
      </p:sp>
    </p:spTree>
    <p:extLst>
      <p:ext uri="{BB962C8B-B14F-4D97-AF65-F5344CB8AC3E}">
        <p14:creationId xmlns:p14="http://schemas.microsoft.com/office/powerpoint/2010/main" val="1266643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Rosalind Franklin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632" r="2731"/>
          <a:stretch/>
        </p:blipFill>
        <p:spPr>
          <a:xfrm rot="529962">
            <a:off x="5348722" y="1875846"/>
            <a:ext cx="2706821" cy="3821390"/>
          </a:xfrm>
        </p:spPr>
      </p:pic>
      <p:sp>
        <p:nvSpPr>
          <p:cNvPr id="6" name="TextBox 5"/>
          <p:cNvSpPr txBox="1"/>
          <p:nvPr/>
        </p:nvSpPr>
        <p:spPr>
          <a:xfrm>
            <a:off x="425302" y="1690689"/>
            <a:ext cx="3891517" cy="3970318"/>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1920 – 1958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Chemist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Contributed to the discovery of the structure of DNA by taking X-ray diffraction “photographs” of it, which led directly to Watson and Crick’s publication.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Studied the physical chemistry of carbon and coal, and the structure of a range of viruses including tobacco mosaic virus and polio.</a:t>
            </a:r>
          </a:p>
        </p:txBody>
      </p:sp>
      <p:sp>
        <p:nvSpPr>
          <p:cNvPr id="7" name="TextBox 6">
            <a:extLst>
              <a:ext uri="{FF2B5EF4-FFF2-40B4-BE49-F238E27FC236}">
                <a16:creationId xmlns:a16="http://schemas.microsoft.com/office/drawing/2014/main" id="{F892C77F-90F6-472E-846E-30C687EA430C}"/>
              </a:ext>
            </a:extLst>
          </p:cNvPr>
          <p:cNvSpPr txBox="1"/>
          <p:nvPr/>
        </p:nvSpPr>
        <p:spPr>
          <a:xfrm rot="543900">
            <a:off x="5063780" y="5419533"/>
            <a:ext cx="2768466" cy="276999"/>
          </a:xfrm>
          <a:prstGeom prst="rect">
            <a:avLst/>
          </a:prstGeom>
          <a:noFill/>
        </p:spPr>
        <p:txBody>
          <a:bodyPr wrap="square" rtlCol="0">
            <a:spAutoFit/>
          </a:bodyPr>
          <a:lstStyle/>
          <a:p>
            <a:r>
              <a:rPr lang="en-GB" sz="1200" dirty="0">
                <a:latin typeface="Segoe UI Light" panose="020B0502040204020203" pitchFamily="34" charset="0"/>
                <a:cs typeface="Segoe UI Light" panose="020B0502040204020203" pitchFamily="34" charset="0"/>
              </a:rPr>
              <a:t>Credit: </a:t>
            </a:r>
            <a:r>
              <a:rPr lang="en-GB" sz="1200" dirty="0" err="1">
                <a:latin typeface="Segoe UI Light" panose="020B0502040204020203" pitchFamily="34" charset="0"/>
                <a:cs typeface="Segoe UI Light" panose="020B0502040204020203" pitchFamily="34" charset="0"/>
              </a:rPr>
              <a:t>Encyclopedia</a:t>
            </a:r>
            <a:r>
              <a:rPr lang="en-GB" sz="1200" dirty="0">
                <a:latin typeface="Segoe UI Light" panose="020B0502040204020203" pitchFamily="34" charset="0"/>
                <a:cs typeface="Segoe UI Light" panose="020B0502040204020203" pitchFamily="34" charset="0"/>
              </a:rPr>
              <a:t> Britannica</a:t>
            </a:r>
          </a:p>
        </p:txBody>
      </p:sp>
    </p:spTree>
    <p:extLst>
      <p:ext uri="{BB962C8B-B14F-4D97-AF65-F5344CB8AC3E}">
        <p14:creationId xmlns:p14="http://schemas.microsoft.com/office/powerpoint/2010/main" val="30453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Margaret Hamilton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593" t="3518" r="4427" b="3684"/>
          <a:stretch/>
        </p:blipFill>
        <p:spPr>
          <a:xfrm rot="529962">
            <a:off x="5379772" y="1839465"/>
            <a:ext cx="2644722" cy="3866100"/>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1936 –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Computer scientist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One of the first computer software programmers.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Coined the term ‘software engineer’.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Led the team that wrote the computer code for the guidance and control systems for the spacecraft in the NASA Apollo missions to the Moon. Pictured here with the code for the navigation software.</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00579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Zhang Heng</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671" t="7278" r="7438" b="9336"/>
          <a:stretch/>
        </p:blipFill>
        <p:spPr>
          <a:xfrm rot="529962">
            <a:off x="5409821" y="1823343"/>
            <a:ext cx="2584624" cy="3898342"/>
          </a:xfrm>
        </p:spPr>
      </p:pic>
      <p:sp>
        <p:nvSpPr>
          <p:cNvPr id="6" name="TextBox 5"/>
          <p:cNvSpPr txBox="1"/>
          <p:nvPr/>
        </p:nvSpPr>
        <p:spPr>
          <a:xfrm>
            <a:off x="425302" y="1690689"/>
            <a:ext cx="3891517"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China, 78 – 139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 &amp; 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Chief astronomer in the court of the Chinese Emperor.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Invented the seismoscope, a device for sensing earthquakes. His seismoscope had dragons which would spit balls into the mouths of sculpted toads if an earthquake was occurring.</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Correctly noted that the moon reflected the sun’s light, rather than being a light source itself.</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0500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Caroline Herschel</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676" t="10913" r="10022"/>
          <a:stretch/>
        </p:blipFill>
        <p:spPr>
          <a:xfrm rot="529962">
            <a:off x="5327251" y="1816663"/>
            <a:ext cx="2742561" cy="3927226"/>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Germany, UK, 1750 – 1848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discoverer of five comets, and several nebulae (interstellar clouds of dust and gas) and star clusters. Also discovered a periodic comet (35P/Herschel-</a:t>
            </a:r>
            <a:r>
              <a:rPr lang="en-GB" dirty="0" err="1">
                <a:latin typeface="Segoe UI Semilight" panose="020B0402040204020203" pitchFamily="34" charset="0"/>
                <a:cs typeface="Segoe UI Semilight" panose="020B0402040204020203" pitchFamily="34" charset="0"/>
              </a:rPr>
              <a:t>Rigollet</a:t>
            </a:r>
            <a:r>
              <a:rPr lang="en-GB" dirty="0">
                <a:latin typeface="Segoe UI Semilight" panose="020B0402040204020203" pitchFamily="34" charset="0"/>
                <a:cs typeface="Segoe UI Semilight" panose="020B0402040204020203" pitchFamily="34" charset="0"/>
              </a:rPr>
              <a:t>) with an orbital period of 155 years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Catalogued 2,500 nebulae and star clusters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Undertook “extensive and laborious” numerical calculations based on astronomical observations</a:t>
            </a:r>
          </a:p>
        </p:txBody>
      </p:sp>
    </p:spTree>
    <p:extLst>
      <p:ext uri="{BB962C8B-B14F-4D97-AF65-F5344CB8AC3E}">
        <p14:creationId xmlns:p14="http://schemas.microsoft.com/office/powerpoint/2010/main" val="2616998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Ibn </a:t>
            </a:r>
            <a:r>
              <a:rPr lang="en-GB" dirty="0" err="1"/>
              <a:t>al-Haytham</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6569" r="6569"/>
          <a:stretch/>
        </p:blipFill>
        <p:spPr>
          <a:xfrm rot="529962">
            <a:off x="5346610" y="1948329"/>
            <a:ext cx="2711235" cy="3681874"/>
          </a:xfrm>
        </p:spPr>
      </p:pic>
      <p:sp>
        <p:nvSpPr>
          <p:cNvPr id="6" name="TextBox 5"/>
          <p:cNvSpPr txBox="1"/>
          <p:nvPr/>
        </p:nvSpPr>
        <p:spPr>
          <a:xfrm>
            <a:off x="425302" y="1626891"/>
            <a:ext cx="4463569"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Iraq / Egypt, 965 – 1040</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 &amp; 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Pioneer of modern optics.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known person to correctly understand vision as the eyes passively receiving light reflected from objects, rather than light rays emanating from the eyes.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Provided first mathematical analysis of the camera obscura, where an image can be projected through a pinhole into a dark room.</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Also known as Alhazen. There were possibly two people called Ibn </a:t>
            </a:r>
            <a:r>
              <a:rPr lang="en-GB" dirty="0" err="1">
                <a:latin typeface="Segoe UI Semilight" panose="020B0402040204020203" pitchFamily="34" charset="0"/>
                <a:cs typeface="Segoe UI Semilight" panose="020B0402040204020203" pitchFamily="34" charset="0"/>
              </a:rPr>
              <a:t>al-Haytham</a:t>
            </a:r>
            <a:r>
              <a:rPr lang="en-GB" dirty="0">
                <a:latin typeface="Segoe UI Semilight" panose="020B0402040204020203" pitchFamily="34" charset="0"/>
                <a:cs typeface="Segoe UI Semilight" panose="020B0402040204020203" pitchFamily="34" charset="0"/>
              </a:rPr>
              <a:t>.</a:t>
            </a: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353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Dorothy Crowfoot Hodgkin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29962">
            <a:off x="5385468" y="1948945"/>
            <a:ext cx="2623501" cy="3710380"/>
          </a:xfrm>
        </p:spPr>
      </p:pic>
      <p:sp>
        <p:nvSpPr>
          <p:cNvPr id="6" name="TextBox 5"/>
          <p:cNvSpPr txBox="1"/>
          <p:nvPr/>
        </p:nvSpPr>
        <p:spPr>
          <a:xfrm>
            <a:off x="425302" y="1690689"/>
            <a:ext cx="3891517" cy="4524315"/>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1910 – 1994</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Chemist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the crystal structures of penicillin (antibiotic), vitamin B-12 and insulin using X-ray crystallography (imaging)</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Won Nobel Prize in Chemistry in 1964</a:t>
            </a:r>
          </a:p>
          <a:p>
            <a:endParaRPr lang="en-GB"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Developed chronic rheumatoid arthritis aged 28, which left her hands swollen and distorted, but nevertheless continued her delicate work with tiny crystals.</a:t>
            </a:r>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30A38C35-B5FD-48ED-B567-7136DBF163B9}"/>
              </a:ext>
            </a:extLst>
          </p:cNvPr>
          <p:cNvSpPr txBox="1"/>
          <p:nvPr/>
        </p:nvSpPr>
        <p:spPr>
          <a:xfrm rot="543900">
            <a:off x="5103419" y="5398308"/>
            <a:ext cx="3101968" cy="276999"/>
          </a:xfrm>
          <a:prstGeom prst="rect">
            <a:avLst/>
          </a:prstGeom>
          <a:noFill/>
        </p:spPr>
        <p:txBody>
          <a:bodyPr wrap="square" rtlCol="0">
            <a:spAutoFit/>
          </a:bodyPr>
          <a:lstStyle/>
          <a:p>
            <a:r>
              <a:rPr lang="en-GB" sz="1200" dirty="0">
                <a:solidFill>
                  <a:schemeClr val="accent4">
                    <a:lumMod val="20000"/>
                    <a:lumOff val="80000"/>
                  </a:schemeClr>
                </a:solidFill>
                <a:latin typeface="Segoe UI Light" panose="020B0502040204020203" pitchFamily="34" charset="0"/>
                <a:cs typeface="Segoe UI Light" panose="020B0502040204020203" pitchFamily="34" charset="0"/>
              </a:rPr>
              <a:t>Credit: Nobel Prizes, 1964</a:t>
            </a:r>
          </a:p>
        </p:txBody>
      </p:sp>
    </p:spTree>
    <p:extLst>
      <p:ext uri="{BB962C8B-B14F-4D97-AF65-F5344CB8AC3E}">
        <p14:creationId xmlns:p14="http://schemas.microsoft.com/office/powerpoint/2010/main" val="2095959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Katherine Johnson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7425" b="7164"/>
          <a:stretch/>
        </p:blipFill>
        <p:spPr>
          <a:xfrm rot="529962">
            <a:off x="5339162" y="1840636"/>
            <a:ext cx="2725942" cy="3863754"/>
          </a:xfrm>
        </p:spPr>
      </p:pic>
      <p:sp>
        <p:nvSpPr>
          <p:cNvPr id="6" name="TextBox 5"/>
          <p:cNvSpPr txBox="1"/>
          <p:nvPr/>
        </p:nvSpPr>
        <p:spPr>
          <a:xfrm>
            <a:off x="425302" y="1690689"/>
            <a:ext cx="4146698"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1918 – 2020</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Calculated and analysed the flight paths of spacecraft for NASA for almost 30 years, including for the first mission to put a US astronaut in space (1961), the first US crewed spacecraft to orbit Earth (1962), and the 1969 Apollo 11 mission, which resulted in the first men on the moon.</a:t>
            </a:r>
          </a:p>
          <a:p>
            <a:pPr marL="285750" indent="-285750">
              <a:buFont typeface="Arial" panose="020B0604020202020204" pitchFamily="34" charset="0"/>
              <a:buChar char="•"/>
            </a:pPr>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One of the “West Computers”, a group of African American women who manually did complicated mathematical calculations for aeronautical engineers. </a:t>
            </a:r>
          </a:p>
        </p:txBody>
      </p:sp>
    </p:spTree>
    <p:extLst>
      <p:ext uri="{BB962C8B-B14F-4D97-AF65-F5344CB8AC3E}">
        <p14:creationId xmlns:p14="http://schemas.microsoft.com/office/powerpoint/2010/main" val="3190317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Irène</a:t>
            </a:r>
            <a:r>
              <a:rPr lang="en-GB" dirty="0"/>
              <a:t> Joliot-Curie</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9789" b="28707"/>
          <a:stretch/>
        </p:blipFill>
        <p:spPr>
          <a:xfrm rot="529962">
            <a:off x="5346610" y="1948329"/>
            <a:ext cx="2711235" cy="3681874"/>
          </a:xfrm>
        </p:spPr>
      </p:pic>
      <p:sp>
        <p:nvSpPr>
          <p:cNvPr id="6" name="TextBox 5"/>
          <p:cNvSpPr txBox="1"/>
          <p:nvPr/>
        </p:nvSpPr>
        <p:spPr>
          <a:xfrm>
            <a:off x="425302" y="1626891"/>
            <a:ext cx="4356983" cy="5632311"/>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France, 1897 – 1956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Physical chemist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to accurately measure mass of neutron. First to photograph paired matter and antimatter. Discovered artificial radioactivity, which paved the way for production of radioisotopes used to treat cancer.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Won Nobel Prize in Chemistry in 1935</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One of the first women in French government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Daughter of Pierre &amp; Marie Curie. Worked with husband Frederic Joliot-Curie.</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9786C34A-8B6E-49D7-B3F3-D1252BB9C718}"/>
              </a:ext>
            </a:extLst>
          </p:cNvPr>
          <p:cNvSpPr txBox="1"/>
          <p:nvPr/>
        </p:nvSpPr>
        <p:spPr>
          <a:xfrm rot="543900">
            <a:off x="5103419" y="5406002"/>
            <a:ext cx="3101968" cy="261610"/>
          </a:xfrm>
          <a:prstGeom prst="rect">
            <a:avLst/>
          </a:prstGeom>
          <a:noFill/>
        </p:spPr>
        <p:txBody>
          <a:bodyPr wrap="square" rtlCol="0">
            <a:spAutoFit/>
          </a:bodyPr>
          <a:lstStyle/>
          <a:p>
            <a:r>
              <a:rPr lang="en-GB" sz="1100" dirty="0">
                <a:solidFill>
                  <a:schemeClr val="bg2"/>
                </a:solidFill>
                <a:latin typeface="Segoe UI Light" panose="020B0502040204020203" pitchFamily="34" charset="0"/>
                <a:cs typeface="Segoe UI Light" panose="020B0502040204020203" pitchFamily="34" charset="0"/>
              </a:rPr>
              <a:t>Credit: via Wikimedia Commons</a:t>
            </a:r>
          </a:p>
        </p:txBody>
      </p:sp>
    </p:spTree>
    <p:extLst>
      <p:ext uri="{BB962C8B-B14F-4D97-AF65-F5344CB8AC3E}">
        <p14:creationId xmlns:p14="http://schemas.microsoft.com/office/powerpoint/2010/main" val="820464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Ernest Everett Just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8" b="18"/>
          <a:stretch/>
        </p:blipFill>
        <p:spPr>
          <a:xfrm rot="529962">
            <a:off x="5346610" y="1948329"/>
            <a:ext cx="2711235" cy="3681874"/>
          </a:xfrm>
        </p:spPr>
      </p:pic>
      <p:sp>
        <p:nvSpPr>
          <p:cNvPr id="6" name="TextBox 5"/>
          <p:cNvSpPr txBox="1"/>
          <p:nvPr/>
        </p:nvSpPr>
        <p:spPr>
          <a:xfrm>
            <a:off x="425302" y="1626891"/>
            <a:ext cx="4356983"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1883 – 1941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Biologist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Made important advances in understanding the biology of the surfaces of cells, the process of fertilisation, cell division, hydration and dehydration in living cells, largely through studying marine invertebrates.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Advocated the study of whole cells under normal conditions, insisting that laboratory experimental conditions closely match those in nature.</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79315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Narinder Singh </a:t>
            </a:r>
            <a:r>
              <a:rPr lang="en-GB" dirty="0" err="1"/>
              <a:t>Kapany</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4346" b="4346"/>
          <a:stretch/>
        </p:blipFill>
        <p:spPr>
          <a:xfrm rot="529962">
            <a:off x="5346610" y="1948329"/>
            <a:ext cx="2711235" cy="3681874"/>
          </a:xfrm>
        </p:spPr>
      </p:pic>
      <p:sp>
        <p:nvSpPr>
          <p:cNvPr id="6" name="TextBox 5"/>
          <p:cNvSpPr txBox="1"/>
          <p:nvPr/>
        </p:nvSpPr>
        <p:spPr>
          <a:xfrm>
            <a:off x="425302" y="1626891"/>
            <a:ext cx="4356983" cy="507831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India / USA, 1926 – 2020</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Physicist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The “father of fibre optics”. Built one of the first “</a:t>
            </a:r>
            <a:r>
              <a:rPr lang="en-GB" dirty="0" err="1">
                <a:latin typeface="Segoe UI Semilight" panose="020B0402040204020203" pitchFamily="34" charset="0"/>
                <a:cs typeface="Segoe UI Semilight" panose="020B0402040204020203" pitchFamily="34" charset="0"/>
              </a:rPr>
              <a:t>fibrescopes</a:t>
            </a:r>
            <a:r>
              <a:rPr lang="en-GB" dirty="0">
                <a:latin typeface="Segoe UI Semilight" panose="020B0402040204020203" pitchFamily="34" charset="0"/>
                <a:cs typeface="Segoe UI Semilight" panose="020B0402040204020203" pitchFamily="34" charset="0"/>
              </a:rPr>
              <a:t>” – a bundle of flexible glass fibres that could be used to transmit an image. This technology developed into modern fibre endoscopes. Designed an early optical device to measure oxygen saturation in blood.</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Designed key components for fibre-optics-based communications systems, used today in e.g. high-speed broadband.</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Made pioneering contributions in solar energy.</a:t>
            </a:r>
          </a:p>
        </p:txBody>
      </p:sp>
      <p:sp>
        <p:nvSpPr>
          <p:cNvPr id="3" name="TextBox 2">
            <a:extLst>
              <a:ext uri="{FF2B5EF4-FFF2-40B4-BE49-F238E27FC236}">
                <a16:creationId xmlns:a16="http://schemas.microsoft.com/office/drawing/2014/main" id="{02E1B85A-551A-4C86-8545-E4AE2A852945}"/>
              </a:ext>
            </a:extLst>
          </p:cNvPr>
          <p:cNvSpPr txBox="1"/>
          <p:nvPr/>
        </p:nvSpPr>
        <p:spPr>
          <a:xfrm rot="518811">
            <a:off x="6215444" y="5445128"/>
            <a:ext cx="1587366" cy="261610"/>
          </a:xfrm>
          <a:prstGeom prst="rect">
            <a:avLst/>
          </a:prstGeom>
          <a:noFill/>
        </p:spPr>
        <p:txBody>
          <a:bodyPr wrap="square" rtlCol="0">
            <a:spAutoFit/>
          </a:bodyPr>
          <a:lstStyle/>
          <a:p>
            <a:r>
              <a:rPr lang="en-GB" sz="1100" dirty="0">
                <a:solidFill>
                  <a:schemeClr val="bg1">
                    <a:lumMod val="85000"/>
                  </a:schemeClr>
                </a:solidFill>
                <a:latin typeface="Segoe UI Light" panose="020B0502040204020203" pitchFamily="34" charset="0"/>
                <a:cs typeface="Segoe UI Light" panose="020B0502040204020203" pitchFamily="34" charset="0"/>
              </a:rPr>
              <a:t>Credit: Sikh Foundation</a:t>
            </a:r>
          </a:p>
        </p:txBody>
      </p:sp>
    </p:spTree>
    <p:extLst>
      <p:ext uri="{BB962C8B-B14F-4D97-AF65-F5344CB8AC3E}">
        <p14:creationId xmlns:p14="http://schemas.microsoft.com/office/powerpoint/2010/main" val="4164149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Sofya</a:t>
            </a:r>
            <a:r>
              <a:rPr lang="en-GB" dirty="0"/>
              <a:t> </a:t>
            </a:r>
            <a:r>
              <a:rPr lang="en-GB" dirty="0" err="1"/>
              <a:t>Kovalevskaya</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5177" r="5177"/>
          <a:stretch/>
        </p:blipFill>
        <p:spPr>
          <a:xfrm rot="529962">
            <a:off x="5346610" y="1948329"/>
            <a:ext cx="2711235" cy="3681874"/>
          </a:xfrm>
        </p:spPr>
      </p:pic>
      <p:sp>
        <p:nvSpPr>
          <p:cNvPr id="6" name="TextBox 5"/>
          <p:cNvSpPr txBox="1"/>
          <p:nvPr/>
        </p:nvSpPr>
        <p:spPr>
          <a:xfrm>
            <a:off x="425302" y="1626891"/>
            <a:ext cx="4548076" cy="507831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Russia / Germany / Sweden,</a:t>
            </a:r>
            <a:br>
              <a:rPr lang="en-GB" dirty="0">
                <a:latin typeface="Segoe UI Semilight" panose="020B0402040204020203" pitchFamily="34" charset="0"/>
                <a:cs typeface="Segoe UI Semilight" panose="020B0402040204020203" pitchFamily="34" charset="0"/>
              </a:rPr>
            </a:br>
            <a:r>
              <a:rPr lang="en-GB" dirty="0">
                <a:latin typeface="Segoe UI Semilight" panose="020B0402040204020203" pitchFamily="34" charset="0"/>
                <a:cs typeface="Segoe UI Semilight" panose="020B0402040204020203" pitchFamily="34" charset="0"/>
              </a:rPr>
              <a:t>1850 – 1891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Proved the Cauchy-</a:t>
            </a:r>
            <a:r>
              <a:rPr lang="en-GB" dirty="0" err="1">
                <a:latin typeface="Segoe UI Semilight" panose="020B0402040204020203" pitchFamily="34" charset="0"/>
                <a:cs typeface="Segoe UI Semilight" panose="020B0402040204020203" pitchFamily="34" charset="0"/>
              </a:rPr>
              <a:t>Kovalevskaya</a:t>
            </a:r>
            <a:r>
              <a:rPr lang="en-GB" dirty="0">
                <a:latin typeface="Segoe UI Semilight" panose="020B0402040204020203" pitchFamily="34" charset="0"/>
                <a:cs typeface="Segoe UI Semilight" panose="020B0402040204020203" pitchFamily="34" charset="0"/>
              </a:rPr>
              <a:t> theorem, which says whether or not you should be able to solve certain equations known as partial differential equations.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the “</a:t>
            </a:r>
            <a:r>
              <a:rPr lang="en-GB" dirty="0" err="1">
                <a:latin typeface="Segoe UI Semilight" panose="020B0402040204020203" pitchFamily="34" charset="0"/>
                <a:cs typeface="Segoe UI Semilight" panose="020B0402040204020203" pitchFamily="34" charset="0"/>
              </a:rPr>
              <a:t>Kovalevskaya</a:t>
            </a:r>
            <a:r>
              <a:rPr lang="en-GB" dirty="0">
                <a:latin typeface="Segoe UI Semilight" panose="020B0402040204020203" pitchFamily="34" charset="0"/>
                <a:cs typeface="Segoe UI Semilight" panose="020B0402040204020203" pitchFamily="34" charset="0"/>
              </a:rPr>
              <a:t> top”, a special configuration of a spinning top </a:t>
            </a:r>
            <a:r>
              <a:rPr lang="en-GB" dirty="0" err="1">
                <a:latin typeface="Segoe UI Semilight" panose="020B0402040204020203" pitchFamily="34" charset="0"/>
                <a:cs typeface="Segoe UI Semilight" panose="020B0402040204020203" pitchFamily="34" charset="0"/>
              </a:rPr>
              <a:t>precessing</a:t>
            </a:r>
            <a:r>
              <a:rPr lang="en-GB" dirty="0">
                <a:latin typeface="Segoe UI Semilight" panose="020B0402040204020203" pitchFamily="34" charset="0"/>
                <a:cs typeface="Segoe UI Semilight" panose="020B0402040204020203" pitchFamily="34" charset="0"/>
              </a:rPr>
              <a:t> (rotating) in a gravitational field, which has particular mathematical properties.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woman in modern Europe to gain a doctorate in mathematics, and first to be appointed professor of mathematics.</a:t>
            </a:r>
          </a:p>
        </p:txBody>
      </p:sp>
    </p:spTree>
    <p:extLst>
      <p:ext uri="{BB962C8B-B14F-4D97-AF65-F5344CB8AC3E}">
        <p14:creationId xmlns:p14="http://schemas.microsoft.com/office/powerpoint/2010/main" val="955459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Henrietta Lacks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3108" b="3108"/>
          <a:stretch/>
        </p:blipFill>
        <p:spPr>
          <a:xfrm rot="529962">
            <a:off x="5346610" y="1948329"/>
            <a:ext cx="2711235" cy="3681874"/>
          </a:xfrm>
        </p:spPr>
      </p:pic>
      <p:sp>
        <p:nvSpPr>
          <p:cNvPr id="6" name="TextBox 5"/>
          <p:cNvSpPr txBox="1"/>
          <p:nvPr/>
        </p:nvSpPr>
        <p:spPr>
          <a:xfrm>
            <a:off x="425302" y="1626891"/>
            <a:ext cx="4463569"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1920 – 1951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Cancer patient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Her cancer cells were taken without her consent. Because they were found to reproduce indefinitely, a huge supply of them was created, called the HeLa cell line.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Her “immortal” cells went on to be  mass-produced, for profit, without recognition to her family.</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HeLa cells have contributed to many medical breakthroughs, including vaccines for polio and HPV, drugs for HIV/AIDS, leukaemia, and Parkinson’s disease; and breakthroughs in IVF and cancer.</a:t>
            </a: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2163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Hedy </a:t>
            </a:r>
            <a:r>
              <a:rPr lang="en-GB" dirty="0" err="1"/>
              <a:t>Lamarr</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3853" r="3853"/>
          <a:stretch/>
        </p:blipFill>
        <p:spPr>
          <a:xfrm rot="529962">
            <a:off x="5346610" y="1948329"/>
            <a:ext cx="2711235" cy="3681874"/>
          </a:xfrm>
        </p:spPr>
      </p:pic>
      <p:sp>
        <p:nvSpPr>
          <p:cNvPr id="6" name="TextBox 5"/>
          <p:cNvSpPr txBox="1"/>
          <p:nvPr/>
        </p:nvSpPr>
        <p:spPr>
          <a:xfrm>
            <a:off x="425302" y="1626891"/>
            <a:ext cx="4463569" cy="4524315"/>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Austria / USA, 1913 – 2000</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Inventor &amp; Film star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Co-invented frequency-hopping technology during WWII, in which radio communications repeatedly switch frequencies, making them more secure.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This principle is used in present-day satellite and mobile phone technology such as secure </a:t>
            </a:r>
            <a:r>
              <a:rPr lang="en-GB" dirty="0" err="1">
                <a:latin typeface="Segoe UI Semilight" panose="020B0402040204020203" pitchFamily="34" charset="0"/>
                <a:cs typeface="Segoe UI Semilight" panose="020B0402040204020203" pitchFamily="34" charset="0"/>
              </a:rPr>
              <a:t>WiFi</a:t>
            </a:r>
            <a:r>
              <a:rPr lang="en-GB" dirty="0">
                <a:latin typeface="Segoe UI Semilight" panose="020B0402040204020203" pitchFamily="34" charset="0"/>
                <a:cs typeface="Segoe UI Semilight" panose="020B0402040204020203" pitchFamily="34" charset="0"/>
              </a:rPr>
              <a:t>, GPS, and Bluetooth.</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Also invented a tablet that dissolved in water to make a fizzy cola drink.</a:t>
            </a: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95994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Henrietta Swan Leavitt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790" r="4969"/>
          <a:stretch/>
        </p:blipFill>
        <p:spPr>
          <a:xfrm rot="529962">
            <a:off x="5381809" y="1852790"/>
            <a:ext cx="2689063" cy="3893237"/>
          </a:xfrm>
        </p:spPr>
      </p:pic>
      <p:sp>
        <p:nvSpPr>
          <p:cNvPr id="6" name="TextBox 5"/>
          <p:cNvSpPr txBox="1"/>
          <p:nvPr/>
        </p:nvSpPr>
        <p:spPr>
          <a:xfrm>
            <a:off x="425302" y="1690689"/>
            <a:ext cx="3891517" cy="5632311"/>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1868 – 1921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relationship between period and luminosity for Cepheid variables, a type of variable star (a star that changes its brightness over time). This relationship was later used by Edwin Hubble to show the expansion of the universe.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2,400 variable stars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Hearing loss in her 20s lead to deafness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75839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Esther Lederberg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7092" r="27092"/>
          <a:stretch/>
        </p:blipFill>
        <p:spPr>
          <a:xfrm rot="529962">
            <a:off x="5381809" y="1852790"/>
            <a:ext cx="2689063" cy="3893237"/>
          </a:xfrm>
        </p:spPr>
      </p:pic>
      <p:sp>
        <p:nvSpPr>
          <p:cNvPr id="6" name="TextBox 5"/>
          <p:cNvSpPr txBox="1"/>
          <p:nvPr/>
        </p:nvSpPr>
        <p:spPr>
          <a:xfrm>
            <a:off x="425302" y="1690689"/>
            <a:ext cx="4088831" cy="5632311"/>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1922 – 2006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Microbiologist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the “lambda phage”, a virus that lives inside the E. coli bacterium. Laid the foundation for understanding bacterial gene transfer.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Developed “replica plating”, a revolutionary technique in which a velvet material is used like a stamp to pick up and then deposit multiple copies of colonies of microorganisms.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Omitted from her husband and colleagues’ Nobel Prize, despite having contributed to the work.</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E29B95E1-CE36-4B21-AC8C-314CC6F75A4B}"/>
              </a:ext>
            </a:extLst>
          </p:cNvPr>
          <p:cNvSpPr txBox="1"/>
          <p:nvPr/>
        </p:nvSpPr>
        <p:spPr>
          <a:xfrm rot="543900">
            <a:off x="5049633" y="5506692"/>
            <a:ext cx="3101968" cy="261610"/>
          </a:xfrm>
          <a:prstGeom prst="rect">
            <a:avLst/>
          </a:prstGeom>
          <a:noFill/>
        </p:spPr>
        <p:txBody>
          <a:bodyPr wrap="square" rtlCol="0">
            <a:spAutoFit/>
          </a:bodyPr>
          <a:lstStyle/>
          <a:p>
            <a:r>
              <a:rPr lang="en-GB" sz="1100" dirty="0">
                <a:solidFill>
                  <a:srgbClr val="AC0000"/>
                </a:solidFill>
                <a:latin typeface="Segoe UI Light" panose="020B0502040204020203" pitchFamily="34" charset="0"/>
                <a:cs typeface="Segoe UI Light" panose="020B0502040204020203" pitchFamily="34" charset="0"/>
              </a:rPr>
              <a:t>Credit: Esther M. Zimmer Lederberg</a:t>
            </a:r>
          </a:p>
        </p:txBody>
      </p:sp>
    </p:spTree>
    <p:extLst>
      <p:ext uri="{BB962C8B-B14F-4D97-AF65-F5344CB8AC3E}">
        <p14:creationId xmlns:p14="http://schemas.microsoft.com/office/powerpoint/2010/main" val="413924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2995" y="1414130"/>
            <a:ext cx="3211033" cy="4763386"/>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Al-</a:t>
            </a:r>
            <a:r>
              <a:rPr lang="en-GB" dirty="0" err="1"/>
              <a:t>Zahrawi</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202" r="19358"/>
          <a:stretch/>
        </p:blipFill>
        <p:spPr>
          <a:xfrm rot="529962">
            <a:off x="5316279" y="1602065"/>
            <a:ext cx="2753832" cy="4351338"/>
          </a:xfrm>
        </p:spPr>
      </p:pic>
      <p:sp>
        <p:nvSpPr>
          <p:cNvPr id="6" name="TextBox 5"/>
          <p:cNvSpPr txBox="1"/>
          <p:nvPr/>
        </p:nvSpPr>
        <p:spPr>
          <a:xfrm>
            <a:off x="425302" y="1690689"/>
            <a:ext cx="4308859" cy="5632311"/>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Al-Andalus, 936 – 1013</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Surgeon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Greatest surgeon of the middle ages: the “father of surgery”.</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description of haemophilia (hereditary disorder in which your blood doesn’t clot).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Categorised cosmetics as pharmaceuticals and invented moulded lipstick and rub-on perfume.</a:t>
            </a:r>
          </a:p>
          <a:p>
            <a:endParaRPr lang="en-GB" dirty="0">
              <a:latin typeface="Segoe UI Semilight" panose="020B0402040204020203" pitchFamily="34" charset="0"/>
              <a:cs typeface="Segoe UI Semilight" panose="020B0402040204020203" pitchFamily="34" charset="0"/>
            </a:endParaRPr>
          </a:p>
          <a:p>
            <a:r>
              <a:rPr lang="en-GB" i="1" dirty="0">
                <a:latin typeface="Segoe UI Semilight" panose="020B0402040204020203" pitchFamily="34" charset="0"/>
                <a:cs typeface="Segoe UI Semilight" panose="020B0402040204020203" pitchFamily="34" charset="0"/>
              </a:rPr>
              <a:t>Al-Andalus is largely modern-day Spain and Portugal.</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FDDD0079-4FF0-4D0C-B3F8-1B10D6D04590}"/>
              </a:ext>
            </a:extLst>
          </p:cNvPr>
          <p:cNvSpPr txBox="1"/>
          <p:nvPr/>
        </p:nvSpPr>
        <p:spPr>
          <a:xfrm rot="543900">
            <a:off x="4998534" y="5711860"/>
            <a:ext cx="3248995" cy="276999"/>
          </a:xfrm>
          <a:prstGeom prst="rect">
            <a:avLst/>
          </a:prstGeom>
          <a:noFill/>
        </p:spPr>
        <p:txBody>
          <a:bodyPr wrap="square" rtlCol="0">
            <a:spAutoFit/>
          </a:bodyPr>
          <a:lstStyle/>
          <a:p>
            <a:r>
              <a:rPr lang="en-GB" sz="1200" dirty="0">
                <a:solidFill>
                  <a:schemeClr val="accent4">
                    <a:lumMod val="20000"/>
                    <a:lumOff val="80000"/>
                  </a:schemeClr>
                </a:solidFill>
                <a:latin typeface="Segoe UI Light" panose="020B0502040204020203" pitchFamily="34" charset="0"/>
                <a:cs typeface="Segoe UI Light" panose="020B0502040204020203" pitchFamily="34" charset="0"/>
              </a:rPr>
              <a:t>Credit: </a:t>
            </a:r>
            <a:r>
              <a:rPr lang="en-GB" sz="1200" dirty="0" err="1">
                <a:solidFill>
                  <a:schemeClr val="accent4">
                    <a:lumMod val="20000"/>
                    <a:lumOff val="80000"/>
                  </a:schemeClr>
                </a:solidFill>
                <a:latin typeface="Segoe UI Light" panose="020B0502040204020203" pitchFamily="34" charset="0"/>
                <a:cs typeface="Segoe UI Light" panose="020B0502040204020203" pitchFamily="34" charset="0"/>
              </a:rPr>
              <a:t>Wellcome</a:t>
            </a:r>
            <a:r>
              <a:rPr lang="en-GB" sz="1200" dirty="0">
                <a:solidFill>
                  <a:schemeClr val="accent4">
                    <a:lumMod val="20000"/>
                    <a:lumOff val="80000"/>
                  </a:schemeClr>
                </a:solidFill>
                <a:latin typeface="Segoe UI Light" panose="020B0502040204020203" pitchFamily="34" charset="0"/>
                <a:cs typeface="Segoe UI Light" panose="020B0502040204020203" pitchFamily="34" charset="0"/>
              </a:rPr>
              <a:t> Collection</a:t>
            </a:r>
          </a:p>
        </p:txBody>
      </p:sp>
    </p:spTree>
    <p:extLst>
      <p:ext uri="{BB962C8B-B14F-4D97-AF65-F5344CB8AC3E}">
        <p14:creationId xmlns:p14="http://schemas.microsoft.com/office/powerpoint/2010/main" val="7636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Lise</a:t>
            </a:r>
            <a:r>
              <a:rPr lang="en-GB" dirty="0"/>
              <a:t> Meitner</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192" t="13033" r="15855" b="14895"/>
          <a:stretch/>
        </p:blipFill>
        <p:spPr>
          <a:xfrm rot="529962">
            <a:off x="5357344" y="1806287"/>
            <a:ext cx="2689578" cy="3932454"/>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Austria &amp; UK, 1878 – 1968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Nuclear physicist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uranium fission – the splitting of a uranium nucleus into two parts with a large release of energy.</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Refused to work on the Manhattan project (1942-1945, creating the atomic bomb).</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Chemical element ‘Meitnerium’ is named after her.</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614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119591" y="1649453"/>
            <a:ext cx="3184349" cy="4295935"/>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Cecilia Payne-</a:t>
            </a:r>
            <a:r>
              <a:rPr lang="en-GB" dirty="0" err="1"/>
              <a:t>Gaposhkin</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057" r="34407"/>
          <a:stretch/>
        </p:blipFill>
        <p:spPr>
          <a:xfrm rot="529962">
            <a:off x="5351010" y="1834457"/>
            <a:ext cx="2702246" cy="3876112"/>
          </a:xfrm>
        </p:spPr>
      </p:pic>
      <p:sp>
        <p:nvSpPr>
          <p:cNvPr id="6" name="TextBox 5"/>
          <p:cNvSpPr txBox="1"/>
          <p:nvPr/>
        </p:nvSpPr>
        <p:spPr>
          <a:xfrm>
            <a:off x="425302" y="1690689"/>
            <a:ext cx="3891517" cy="507831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 USA, 1900 – 1979</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that stars, including the sun, are mainly made of hydrogen and helium, overturning the idea that the sun and Earth were essentially made of the same elements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Established that stars could be classified into groups according to their temperature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and only woman yet to be chair of astronomy at Harvard University</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15166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Vera Rubin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29962">
            <a:off x="5299232" y="1948945"/>
            <a:ext cx="2795974" cy="3710380"/>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1928 – 2016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Provided early evidence for the existence of Dark Matter by showing that the stars at the edges of galaxies are moving (orbiting) as fast as those near the centre.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Demonstrated that galaxies are clumped together, not uniformly distributed.</a:t>
            </a:r>
          </a:p>
          <a:p>
            <a:endParaRPr lang="en-GB"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First woman permitted to use the Hale Telescope at the Palomar Observatory at Caltech.</a:t>
            </a:r>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54504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Abdus Salam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5565" r="5565"/>
          <a:stretch/>
        </p:blipFill>
        <p:spPr>
          <a:xfrm rot="529962">
            <a:off x="5299232" y="1866797"/>
            <a:ext cx="2795974" cy="3874677"/>
          </a:xfrm>
        </p:spPr>
      </p:pic>
      <p:sp>
        <p:nvSpPr>
          <p:cNvPr id="6" name="TextBox 5"/>
          <p:cNvSpPr txBox="1"/>
          <p:nvPr/>
        </p:nvSpPr>
        <p:spPr>
          <a:xfrm>
            <a:off x="425302" y="1690689"/>
            <a:ext cx="4347154"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Pakistan / UK / Italy, 1926 – 1996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Theoretical Physicist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Formulated the theory which unites the weak nuclear force and electromagnetism, two of nature’s four fundamental forces.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Hypothesised the existence of particles of the weak nuclear force, which were later found through experiments.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Helped set up the International Centre for Theoretical Physics at Trieste, Italy, to provide support for physicists from developing countries.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Received the 1979 Nobel Prize.</a:t>
            </a: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01C957D4-D9A5-4D20-9C56-6031C36C0187}"/>
              </a:ext>
            </a:extLst>
          </p:cNvPr>
          <p:cNvSpPr txBox="1"/>
          <p:nvPr/>
        </p:nvSpPr>
        <p:spPr>
          <a:xfrm rot="543900">
            <a:off x="5049633" y="5506692"/>
            <a:ext cx="3101968" cy="261610"/>
          </a:xfrm>
          <a:prstGeom prst="rect">
            <a:avLst/>
          </a:prstGeom>
          <a:noFill/>
        </p:spPr>
        <p:txBody>
          <a:bodyPr wrap="square" rtlCol="0">
            <a:spAutoFit/>
          </a:bodyPr>
          <a:lstStyle/>
          <a:p>
            <a:r>
              <a:rPr lang="en-GB" sz="1100" dirty="0">
                <a:solidFill>
                  <a:schemeClr val="accent6">
                    <a:lumMod val="20000"/>
                    <a:lumOff val="80000"/>
                  </a:schemeClr>
                </a:solidFill>
                <a:latin typeface="Segoe UI Light" panose="020B0502040204020203" pitchFamily="34" charset="0"/>
                <a:cs typeface="Segoe UI Light" panose="020B0502040204020203" pitchFamily="34" charset="0"/>
              </a:rPr>
              <a:t>Credit: </a:t>
            </a:r>
            <a:r>
              <a:rPr lang="en-GB" sz="1100" dirty="0" err="1">
                <a:solidFill>
                  <a:schemeClr val="accent6">
                    <a:lumMod val="20000"/>
                    <a:lumOff val="80000"/>
                  </a:schemeClr>
                </a:solidFill>
                <a:latin typeface="Segoe UI Light" panose="020B0502040204020203" pitchFamily="34" charset="0"/>
                <a:cs typeface="Segoe UI Light" panose="020B0502040204020203" pitchFamily="34" charset="0"/>
              </a:rPr>
              <a:t>Molendijk</a:t>
            </a:r>
            <a:r>
              <a:rPr lang="en-GB" sz="1100" dirty="0">
                <a:solidFill>
                  <a:schemeClr val="accent6">
                    <a:lumMod val="20000"/>
                    <a:lumOff val="80000"/>
                  </a:schemeClr>
                </a:solidFill>
                <a:latin typeface="Segoe UI Light" panose="020B0502040204020203" pitchFamily="34" charset="0"/>
                <a:cs typeface="Segoe UI Light" panose="020B0502040204020203" pitchFamily="34" charset="0"/>
              </a:rPr>
              <a:t>, Bart / </a:t>
            </a:r>
            <a:r>
              <a:rPr lang="en-GB" sz="1100" dirty="0" err="1">
                <a:solidFill>
                  <a:schemeClr val="accent6">
                    <a:lumMod val="20000"/>
                    <a:lumOff val="80000"/>
                  </a:schemeClr>
                </a:solidFill>
                <a:latin typeface="Segoe UI Light" panose="020B0502040204020203" pitchFamily="34" charset="0"/>
                <a:cs typeface="Segoe UI Light" panose="020B0502040204020203" pitchFamily="34" charset="0"/>
              </a:rPr>
              <a:t>Anefo</a:t>
            </a:r>
            <a:endParaRPr lang="en-GB" sz="1100" dirty="0">
              <a:solidFill>
                <a:schemeClr val="accent6">
                  <a:lumMod val="20000"/>
                  <a:lumOff val="80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2136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Mary Somerville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6133" r="6133"/>
          <a:stretch/>
        </p:blipFill>
        <p:spPr>
          <a:xfrm rot="529962">
            <a:off x="5299232" y="1866797"/>
            <a:ext cx="2795974" cy="3874677"/>
          </a:xfrm>
        </p:spPr>
      </p:pic>
      <p:sp>
        <p:nvSpPr>
          <p:cNvPr id="6" name="TextBox 5"/>
          <p:cNvSpPr txBox="1"/>
          <p:nvPr/>
        </p:nvSpPr>
        <p:spPr>
          <a:xfrm>
            <a:off x="425302" y="1690689"/>
            <a:ext cx="4217739" cy="4247317"/>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 Italy, 1780 – 1872</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Scientist, Mathematician &amp; Science writer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Translated, rewrote and expanded key scientific texts, selling tens of thousands of copies.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Suggested the existence of a planet beyond Uranus based on the mathematics of its orbit, before Neptune was discovered.</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One of the first women to be elected to the Royal Astronomical Society.</a:t>
            </a:r>
          </a:p>
        </p:txBody>
      </p:sp>
    </p:spTree>
    <p:extLst>
      <p:ext uri="{BB962C8B-B14F-4D97-AF65-F5344CB8AC3E}">
        <p14:creationId xmlns:p14="http://schemas.microsoft.com/office/powerpoint/2010/main" val="3189015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Nettie Stevens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094" t="7398" r="13108" b="11671"/>
          <a:stretch/>
        </p:blipFill>
        <p:spPr>
          <a:xfrm rot="529962">
            <a:off x="5299232" y="1866797"/>
            <a:ext cx="2795974" cy="3874677"/>
          </a:xfrm>
        </p:spPr>
      </p:pic>
      <p:sp>
        <p:nvSpPr>
          <p:cNvPr id="6" name="TextBox 5"/>
          <p:cNvSpPr txBox="1"/>
          <p:nvPr/>
        </p:nvSpPr>
        <p:spPr>
          <a:xfrm>
            <a:off x="425302" y="1690689"/>
            <a:ext cx="3891517" cy="3416320"/>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1861 – 1912</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Biologist &amp; Geneticist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that sex is largely determined by X &amp; Y chromosomes, rather than environment, following work on the embryonic cells (germ cells) of beetles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Began scientific research career at the age of 40</a:t>
            </a:r>
          </a:p>
        </p:txBody>
      </p:sp>
    </p:spTree>
    <p:extLst>
      <p:ext uri="{BB962C8B-B14F-4D97-AF65-F5344CB8AC3E}">
        <p14:creationId xmlns:p14="http://schemas.microsoft.com/office/powerpoint/2010/main" val="1272717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Tapputi-Belatekallim</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222" t="2778" r="39245" b="2880"/>
          <a:stretch/>
        </p:blipFill>
        <p:spPr>
          <a:xfrm rot="529962">
            <a:off x="5300646" y="1805456"/>
            <a:ext cx="2557500" cy="3874677"/>
          </a:xfrm>
        </p:spPr>
      </p:pic>
      <p:sp>
        <p:nvSpPr>
          <p:cNvPr id="6" name="TextBox 5"/>
          <p:cNvSpPr txBox="1"/>
          <p:nvPr/>
        </p:nvSpPr>
        <p:spPr>
          <a:xfrm>
            <a:off x="425303" y="1690689"/>
            <a:ext cx="4111507" cy="4247317"/>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Mesopotamia, ~1,200 BCE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Chemist (perfumer)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The earliest recorded chemist: her name is found on a cuneiform tablet dating from 1,200.</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She was the mistress of a household and an overseer at the Royal Palace.</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She manufactured perfume, which involved extracting essences from natural materials before distilling and filtering to create the perfume.</a:t>
            </a:r>
          </a:p>
        </p:txBody>
      </p:sp>
      <p:sp>
        <p:nvSpPr>
          <p:cNvPr id="8" name="Rectangle 7">
            <a:extLst>
              <a:ext uri="{FF2B5EF4-FFF2-40B4-BE49-F238E27FC236}">
                <a16:creationId xmlns:a16="http://schemas.microsoft.com/office/drawing/2014/main" id="{B72B3AC2-72A9-4793-888B-7E16CFA5B29B}"/>
              </a:ext>
            </a:extLst>
          </p:cNvPr>
          <p:cNvSpPr/>
          <p:nvPr/>
        </p:nvSpPr>
        <p:spPr>
          <a:xfrm rot="535984">
            <a:off x="7519769" y="1998749"/>
            <a:ext cx="616210" cy="38800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36E9A6E-F304-4AA7-9FC4-9CD791657731}"/>
              </a:ext>
            </a:extLst>
          </p:cNvPr>
          <p:cNvSpPr txBox="1"/>
          <p:nvPr/>
        </p:nvSpPr>
        <p:spPr>
          <a:xfrm rot="16729800">
            <a:off x="5955491" y="3600945"/>
            <a:ext cx="4009237" cy="738664"/>
          </a:xfrm>
          <a:prstGeom prst="rect">
            <a:avLst/>
          </a:prstGeom>
          <a:noFill/>
        </p:spPr>
        <p:txBody>
          <a:bodyPr wrap="square" rtlCol="0">
            <a:spAutoFit/>
          </a:bodyPr>
          <a:lstStyle/>
          <a:p>
            <a:pPr algn="ctr"/>
            <a:r>
              <a:rPr lang="en-GB" sz="1400" dirty="0">
                <a:solidFill>
                  <a:schemeClr val="bg1"/>
                </a:solidFill>
                <a:latin typeface="Segoe UI Semilight" panose="020B0402040204020203" pitchFamily="34" charset="0"/>
                <a:cs typeface="Segoe UI Semilight" panose="020B0402040204020203" pitchFamily="34" charset="0"/>
              </a:rPr>
              <a:t>Egyptian tomb decoration from ~2,500 BCE showing the making of lily perfume</a:t>
            </a:r>
          </a:p>
          <a:p>
            <a:endParaRPr lang="en-GB" sz="14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18174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Gladys West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549" r="35806"/>
          <a:stretch/>
        </p:blipFill>
        <p:spPr>
          <a:xfrm rot="529962">
            <a:off x="5346563" y="1815941"/>
            <a:ext cx="2769170" cy="3874677"/>
          </a:xfrm>
        </p:spPr>
      </p:pic>
      <p:sp>
        <p:nvSpPr>
          <p:cNvPr id="6" name="TextBox 5"/>
          <p:cNvSpPr txBox="1"/>
          <p:nvPr/>
        </p:nvSpPr>
        <p:spPr>
          <a:xfrm>
            <a:off x="425302" y="1690689"/>
            <a:ext cx="3891517" cy="3416320"/>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1930 –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Laid the foundation for the GPS system through pioneering calculations of the orbits of satellites and “geoid” (imperfect spherical) shape of the Earth.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An early programmer and coder working for the US Navy.</a:t>
            </a:r>
          </a:p>
        </p:txBody>
      </p:sp>
    </p:spTree>
    <p:extLst>
      <p:ext uri="{BB962C8B-B14F-4D97-AF65-F5344CB8AC3E}">
        <p14:creationId xmlns:p14="http://schemas.microsoft.com/office/powerpoint/2010/main" val="1086864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107178" y="1602231"/>
            <a:ext cx="3211033" cy="4204633"/>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James West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214" r="40139"/>
          <a:stretch/>
        </p:blipFill>
        <p:spPr>
          <a:xfrm rot="529962">
            <a:off x="5275272" y="1767209"/>
            <a:ext cx="2874843" cy="3874677"/>
          </a:xfrm>
        </p:spPr>
      </p:pic>
      <p:sp>
        <p:nvSpPr>
          <p:cNvPr id="6" name="TextBox 5"/>
          <p:cNvSpPr txBox="1"/>
          <p:nvPr/>
        </p:nvSpPr>
        <p:spPr>
          <a:xfrm>
            <a:off x="425302" y="1690689"/>
            <a:ext cx="3891517" cy="258532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1931 –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Inventor &amp; Electrical Engineer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Co-inventor of the foil electret microphone, which is the basis of almost all microphones used today in, e.g. phones, audio recording equipment and hearing aids.</a:t>
            </a:r>
          </a:p>
        </p:txBody>
      </p:sp>
      <p:sp>
        <p:nvSpPr>
          <p:cNvPr id="7" name="TextBox 6">
            <a:extLst>
              <a:ext uri="{FF2B5EF4-FFF2-40B4-BE49-F238E27FC236}">
                <a16:creationId xmlns:a16="http://schemas.microsoft.com/office/drawing/2014/main" id="{C0C25D38-3818-4F38-9B2A-D1B6827DF6D6}"/>
              </a:ext>
            </a:extLst>
          </p:cNvPr>
          <p:cNvSpPr txBox="1"/>
          <p:nvPr/>
        </p:nvSpPr>
        <p:spPr>
          <a:xfrm rot="527642">
            <a:off x="4996606" y="5350756"/>
            <a:ext cx="3101968" cy="261610"/>
          </a:xfrm>
          <a:prstGeom prst="rect">
            <a:avLst/>
          </a:prstGeom>
          <a:noFill/>
        </p:spPr>
        <p:txBody>
          <a:bodyPr wrap="square" rtlCol="0">
            <a:spAutoFit/>
          </a:bodyPr>
          <a:lstStyle/>
          <a:p>
            <a:r>
              <a:rPr lang="en-GB" sz="1100" dirty="0">
                <a:solidFill>
                  <a:schemeClr val="accent4">
                    <a:lumMod val="20000"/>
                    <a:lumOff val="80000"/>
                  </a:schemeClr>
                </a:solidFill>
                <a:latin typeface="Segoe UI Light" panose="020B0502040204020203" pitchFamily="34" charset="0"/>
                <a:cs typeface="Segoe UI Light" panose="020B0502040204020203" pitchFamily="34" charset="0"/>
              </a:rPr>
              <a:t>Credit: </a:t>
            </a:r>
            <a:r>
              <a:rPr lang="en-GB" sz="1100" dirty="0" err="1">
                <a:solidFill>
                  <a:schemeClr val="accent4">
                    <a:lumMod val="20000"/>
                    <a:lumOff val="80000"/>
                  </a:schemeClr>
                </a:solidFill>
                <a:latin typeface="Segoe UI Light" panose="020B0502040204020203" pitchFamily="34" charset="0"/>
                <a:cs typeface="Segoe UI Light" panose="020B0502040204020203" pitchFamily="34" charset="0"/>
              </a:rPr>
              <a:t>Sonavi</a:t>
            </a:r>
            <a:r>
              <a:rPr lang="en-GB" sz="1100" dirty="0">
                <a:solidFill>
                  <a:schemeClr val="accent4">
                    <a:lumMod val="20000"/>
                    <a:lumOff val="80000"/>
                  </a:schemeClr>
                </a:solidFill>
                <a:latin typeface="Segoe UI Light" panose="020B0502040204020203" pitchFamily="34" charset="0"/>
                <a:cs typeface="Segoe UI Light" panose="020B0502040204020203" pitchFamily="34" charset="0"/>
              </a:rPr>
              <a:t> Labs</a:t>
            </a:r>
          </a:p>
        </p:txBody>
      </p:sp>
    </p:spTree>
    <p:extLst>
      <p:ext uri="{BB962C8B-B14F-4D97-AF65-F5344CB8AC3E}">
        <p14:creationId xmlns:p14="http://schemas.microsoft.com/office/powerpoint/2010/main" val="2872871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Daniel Hale Williams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19" r="4808"/>
          <a:stretch/>
        </p:blipFill>
        <p:spPr>
          <a:xfrm rot="529962">
            <a:off x="5361840" y="1831749"/>
            <a:ext cx="2670908" cy="3880026"/>
          </a:xfrm>
        </p:spPr>
      </p:pic>
      <p:sp>
        <p:nvSpPr>
          <p:cNvPr id="6" name="TextBox 5"/>
          <p:cNvSpPr txBox="1"/>
          <p:nvPr/>
        </p:nvSpPr>
        <p:spPr>
          <a:xfrm>
            <a:off x="425302" y="1690689"/>
            <a:ext cx="3891517" cy="4247317"/>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1858 – 1931</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Physician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Said to be the first person to perform successful heart surgery. The patient lived a further 20 years.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African-American who founded America’s first interracial hospital, Provident Hospital in Chicago, in 1891.</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3929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2995" y="1414130"/>
            <a:ext cx="3211033" cy="4763386"/>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Ibn an-</a:t>
            </a:r>
            <a:r>
              <a:rPr lang="en-GB" dirty="0" err="1"/>
              <a:t>Nafīs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1002" r="11002"/>
          <a:stretch/>
        </p:blipFill>
        <p:spPr>
          <a:xfrm rot="529962">
            <a:off x="5316279" y="1602065"/>
            <a:ext cx="2753832" cy="4351338"/>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Syria / Egypt, 1213 – 1288</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Physician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First person to correctly describe the pulmonary circulation of the blood between the heart and lungs, stating that the blood must pass from the right ventricle to the left ventricle via the lungs.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Also wrote about eye diseases, diet, astronomy, philosophy, law and theology, among other topics.</a:t>
            </a:r>
          </a:p>
          <a:p>
            <a:endParaRPr lang="en-GB" dirty="0">
              <a:latin typeface="Segoe UI Semilight" panose="020B0402040204020203" pitchFamily="34" charset="0"/>
              <a:cs typeface="Segoe UI Semilight" panose="020B0402040204020203" pitchFamily="34" charset="0"/>
            </a:endParaRPr>
          </a:p>
          <a:p>
            <a:r>
              <a:rPr lang="en-GB" i="1" dirty="0">
                <a:latin typeface="Segoe UI Semilight" panose="020B0402040204020203" pitchFamily="34" charset="0"/>
                <a:cs typeface="Segoe UI Semilight" panose="020B0402040204020203" pitchFamily="34" charset="0"/>
              </a:rPr>
              <a:t>Sometimes written as Ibn al-</a:t>
            </a:r>
            <a:r>
              <a:rPr lang="en-GB" i="1" dirty="0" err="1">
                <a:latin typeface="Segoe UI Semilight" panose="020B0402040204020203" pitchFamily="34" charset="0"/>
                <a:cs typeface="Segoe UI Semilight" panose="020B0402040204020203" pitchFamily="34" charset="0"/>
              </a:rPr>
              <a:t>Nafis</a:t>
            </a:r>
            <a:r>
              <a:rPr lang="en-GB" i="1" dirty="0">
                <a:latin typeface="Segoe UI Semilight" panose="020B0402040204020203" pitchFamily="34" charset="0"/>
                <a:cs typeface="Segoe UI Semilight" panose="020B0402040204020203" pitchFamily="34" charset="0"/>
              </a:rPr>
              <a:t>.</a:t>
            </a: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7DE0AA1F-40D9-409C-8853-0E3705C72978}"/>
              </a:ext>
            </a:extLst>
          </p:cNvPr>
          <p:cNvSpPr txBox="1"/>
          <p:nvPr/>
        </p:nvSpPr>
        <p:spPr>
          <a:xfrm rot="543900">
            <a:off x="5046269" y="5710802"/>
            <a:ext cx="3101968" cy="261610"/>
          </a:xfrm>
          <a:prstGeom prst="rect">
            <a:avLst/>
          </a:prstGeom>
          <a:noFill/>
        </p:spPr>
        <p:txBody>
          <a:bodyPr wrap="square" rtlCol="0">
            <a:spAutoFit/>
          </a:bodyPr>
          <a:lstStyle/>
          <a:p>
            <a:r>
              <a:rPr lang="en-GB" sz="1100" dirty="0">
                <a:solidFill>
                  <a:schemeClr val="accent2">
                    <a:lumMod val="20000"/>
                    <a:lumOff val="80000"/>
                  </a:schemeClr>
                </a:solidFill>
                <a:latin typeface="Segoe UI Light" panose="020B0502040204020203" pitchFamily="34" charset="0"/>
                <a:cs typeface="Segoe UI Light" panose="020B0502040204020203" pitchFamily="34" charset="0"/>
              </a:rPr>
              <a:t>Credit: via Wikimedia Commons</a:t>
            </a:r>
          </a:p>
        </p:txBody>
      </p:sp>
    </p:spTree>
    <p:extLst>
      <p:ext uri="{BB962C8B-B14F-4D97-AF65-F5344CB8AC3E}">
        <p14:creationId xmlns:p14="http://schemas.microsoft.com/office/powerpoint/2010/main" val="2691097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Chien-Shiung</a:t>
            </a:r>
            <a:r>
              <a:rPr lang="en-GB" dirty="0"/>
              <a:t> Wu</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18" r="2681"/>
          <a:stretch/>
        </p:blipFill>
        <p:spPr>
          <a:xfrm rot="529962">
            <a:off x="5262987" y="1798732"/>
            <a:ext cx="2878294" cy="3947565"/>
          </a:xfrm>
        </p:spPr>
      </p:pic>
      <p:sp>
        <p:nvSpPr>
          <p:cNvPr id="6" name="TextBox 5"/>
          <p:cNvSpPr txBox="1"/>
          <p:nvPr/>
        </p:nvSpPr>
        <p:spPr>
          <a:xfrm>
            <a:off x="425302" y="1690689"/>
            <a:ext cx="3891517" cy="4524315"/>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China / USA, 1912 – 1997</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Nuclear &amp; Particle Physicist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Provided the first experimental proof of parity violation, i.e. a mirror-image of the world would behave slightly differently. (Her colleagues received the Nobel Prize for their work on this problem.)</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Was a key member of the Manhattan Project, enabling the isolation of the radioactive uranium isotopes needed for the nuclear bomb.</a:t>
            </a: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81078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Tu </a:t>
            </a:r>
            <a:r>
              <a:rPr lang="en-GB" dirty="0" err="1"/>
              <a:t>Youyou</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13543" r="13543"/>
          <a:stretch/>
        </p:blipFill>
        <p:spPr>
          <a:xfrm rot="529962">
            <a:off x="5262987" y="1798732"/>
            <a:ext cx="2878294" cy="3947565"/>
          </a:xfrm>
        </p:spPr>
      </p:pic>
      <p:sp>
        <p:nvSpPr>
          <p:cNvPr id="6" name="TextBox 5"/>
          <p:cNvSpPr txBox="1"/>
          <p:nvPr/>
        </p:nvSpPr>
        <p:spPr>
          <a:xfrm>
            <a:off x="425302" y="1690689"/>
            <a:ext cx="4083061" cy="4524315"/>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China, 1930 – </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Pharmacologist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Led the team that discovered the important antimalarial drug artemisinin. It came to light through rigorous testing of remedies noted in folk medicine and ancient Chinese medical texts as having activity against malaria. Drugs based on artemisinin have saved millions of lives.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Shared the 2015 Nobel Prize for Physiology or Medicine.</a:t>
            </a:r>
          </a:p>
          <a:p>
            <a:endParaRPr lang="en-GB" dirty="0">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E14A29CB-18E8-48F2-8860-35596A94BA39}"/>
              </a:ext>
            </a:extLst>
          </p:cNvPr>
          <p:cNvSpPr txBox="1"/>
          <p:nvPr/>
        </p:nvSpPr>
        <p:spPr>
          <a:xfrm rot="527642">
            <a:off x="5049633" y="5434972"/>
            <a:ext cx="3101968" cy="261610"/>
          </a:xfrm>
          <a:prstGeom prst="rect">
            <a:avLst/>
          </a:prstGeom>
          <a:noFill/>
        </p:spPr>
        <p:txBody>
          <a:bodyPr wrap="square" rtlCol="0">
            <a:spAutoFit/>
          </a:bodyPr>
          <a:lstStyle/>
          <a:p>
            <a:r>
              <a:rPr lang="en-GB" sz="1100" dirty="0">
                <a:solidFill>
                  <a:schemeClr val="accent6">
                    <a:lumMod val="20000"/>
                    <a:lumOff val="80000"/>
                  </a:schemeClr>
                </a:solidFill>
                <a:latin typeface="Segoe UI Light" panose="020B0502040204020203" pitchFamily="34" charset="0"/>
                <a:cs typeface="Segoe UI Light" panose="020B0502040204020203" pitchFamily="34" charset="0"/>
              </a:rPr>
              <a:t>Credit: Bengt Nyman</a:t>
            </a:r>
          </a:p>
        </p:txBody>
      </p:sp>
    </p:spTree>
    <p:extLst>
      <p:ext uri="{BB962C8B-B14F-4D97-AF65-F5344CB8AC3E}">
        <p14:creationId xmlns:p14="http://schemas.microsoft.com/office/powerpoint/2010/main" val="4123718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2995" y="1414130"/>
            <a:ext cx="3211033" cy="4763386"/>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Mary Anning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9086" r="9086"/>
          <a:stretch/>
        </p:blipFill>
        <p:spPr>
          <a:xfrm rot="529962">
            <a:off x="5316279" y="1602065"/>
            <a:ext cx="2753832" cy="4351338"/>
          </a:xfrm>
        </p:spPr>
      </p:pic>
      <p:sp>
        <p:nvSpPr>
          <p:cNvPr id="6" name="TextBox 5"/>
          <p:cNvSpPr txBox="1"/>
          <p:nvPr/>
        </p:nvSpPr>
        <p:spPr>
          <a:xfrm>
            <a:off x="425302" y="1690689"/>
            <a:ext cx="3891517" cy="5355312"/>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1799-1847</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Palaeontologist &amp; fossil hunter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Discovered the first complete plesiosaur skeleton, and excavated the first known ichthyosaur specimen (5.2m long).</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Expert on coprolites, and was the first to correctly suggest that these are fossilised faeces.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Self-taught, with no formal scientific training.</a:t>
            </a:r>
          </a:p>
          <a:p>
            <a:endParaRPr lang="en-GB" dirty="0">
              <a:latin typeface="Segoe UI Semilight" panose="020B0402040204020203" pitchFamily="34" charset="0"/>
              <a:cs typeface="Segoe UI Semilight" panose="020B0402040204020203" pitchFamily="34" charset="0"/>
            </a:endParaRPr>
          </a:p>
          <a:p>
            <a:r>
              <a:rPr lang="en-GB" i="1" dirty="0">
                <a:latin typeface="Segoe UI Semilight" panose="020B0402040204020203" pitchFamily="34" charset="0"/>
                <a:cs typeface="Segoe UI Semilight" panose="020B0402040204020203" pitchFamily="34" charset="0"/>
              </a:rPr>
              <a:t>Palaeontology is the study of fossils.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725869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2995" y="1414130"/>
            <a:ext cx="3211033" cy="4763386"/>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Hertha</a:t>
            </a:r>
            <a:r>
              <a:rPr lang="en-GB" dirty="0"/>
              <a:t> </a:t>
            </a:r>
            <a:r>
              <a:rPr lang="en-GB" dirty="0" err="1"/>
              <a:t>Ayrton</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29962">
            <a:off x="5316279" y="1674484"/>
            <a:ext cx="2753832" cy="4206500"/>
          </a:xfrm>
        </p:spPr>
      </p:pic>
      <p:sp>
        <p:nvSpPr>
          <p:cNvPr id="6" name="TextBox 5"/>
          <p:cNvSpPr txBox="1"/>
          <p:nvPr/>
        </p:nvSpPr>
        <p:spPr>
          <a:xfrm>
            <a:off x="425302" y="1690689"/>
            <a:ext cx="3891517" cy="5078313"/>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UK, 1854 – 1923</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Engineer, mathematician, physicist, inventor, suffragette</a:t>
            </a:r>
          </a:p>
          <a:p>
            <a:endParaRPr lang="en-GB"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In 1884 she invented a type of line divider for use in technical drawing (drafting).</a:t>
            </a:r>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Re-designed electric arc lamps, which were used as street lamps, so that they didn’t hiss and flicker.</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Explained the formation of sand ripples through experiments in hydrodynamics.</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0063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Alice Ball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29962">
            <a:off x="5316279" y="1827530"/>
            <a:ext cx="2753832" cy="3900408"/>
          </a:xfrm>
        </p:spPr>
      </p:pic>
      <p:sp>
        <p:nvSpPr>
          <p:cNvPr id="6" name="TextBox 5"/>
          <p:cNvSpPr txBox="1"/>
          <p:nvPr/>
        </p:nvSpPr>
        <p:spPr>
          <a:xfrm>
            <a:off x="425302" y="1690689"/>
            <a:ext cx="3891517" cy="4801314"/>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1892 – 1916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Pharmaceutical chemist</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In 1915 (aged 23), developed a treatment for Hansen’s disease (leprosy) that was the most effective treatment for 20+ years.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Died aged 24, potentially after accidentally inhaling chlorine gas in the lab.</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“Alice Ball Day” is celebrated on</a:t>
            </a:r>
            <a:br>
              <a:rPr lang="en-GB" dirty="0">
                <a:latin typeface="Segoe UI Semilight" panose="020B0402040204020203" pitchFamily="34" charset="0"/>
                <a:cs typeface="Segoe UI Semilight" panose="020B0402040204020203" pitchFamily="34" charset="0"/>
              </a:rPr>
            </a:br>
            <a:r>
              <a:rPr lang="en-GB" dirty="0">
                <a:latin typeface="Segoe UI Semilight" panose="020B0402040204020203" pitchFamily="34" charset="0"/>
                <a:cs typeface="Segoe UI Semilight" panose="020B0402040204020203" pitchFamily="34" charset="0"/>
              </a:rPr>
              <a:t>29</a:t>
            </a:r>
            <a:r>
              <a:rPr lang="en-GB" baseline="30000" dirty="0">
                <a:latin typeface="Segoe UI Semilight" panose="020B0402040204020203" pitchFamily="34" charset="0"/>
                <a:cs typeface="Segoe UI Semilight" panose="020B0402040204020203" pitchFamily="34" charset="0"/>
              </a:rPr>
              <a:t>th</a:t>
            </a:r>
            <a:r>
              <a:rPr lang="en-GB" dirty="0">
                <a:latin typeface="Segoe UI Semilight" panose="020B0402040204020203" pitchFamily="34" charset="0"/>
                <a:cs typeface="Segoe UI Semilight" panose="020B0402040204020203" pitchFamily="34" charset="0"/>
              </a:rPr>
              <a:t> February.</a:t>
            </a:r>
          </a:p>
          <a:p>
            <a:endParaRPr lang="en-GB" dirty="0">
              <a:latin typeface="Segoe UI Semilight" panose="020B0402040204020203" pitchFamily="34" charset="0"/>
              <a:cs typeface="Segoe UI Semilight" panose="020B0402040204020203" pitchFamily="34" charset="0"/>
            </a:endParaRPr>
          </a:p>
          <a:p>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35066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Benjamin Banneker</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29962">
            <a:off x="5316311" y="1998043"/>
            <a:ext cx="2890305" cy="3521227"/>
          </a:xfrm>
        </p:spPr>
      </p:pic>
      <p:sp>
        <p:nvSpPr>
          <p:cNvPr id="6" name="TextBox 5"/>
          <p:cNvSpPr txBox="1"/>
          <p:nvPr/>
        </p:nvSpPr>
        <p:spPr>
          <a:xfrm>
            <a:off x="425302" y="1690689"/>
            <a:ext cx="3891517" cy="3693319"/>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USA, 1731 – 1806</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Mathematician, astronomer &amp; writer</a:t>
            </a:r>
          </a:p>
          <a:p>
            <a:endParaRPr lang="en-GB"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Accurately predicted a solar eclipse that occurred in 1789.</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Produced an annual almanac (book) detailing the positions etc. of the sun, moon, planets, tides and more for the year.</a:t>
            </a:r>
          </a:p>
          <a:p>
            <a:endParaRPr lang="en-GB"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Largely self-educated.</a:t>
            </a:r>
            <a:endParaRPr lang="en-GB"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7649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F3F338-08A8-401A-997E-E62E9F389FCB}"/>
              </a:ext>
            </a:extLst>
          </p:cNvPr>
          <p:cNvSpPr/>
          <p:nvPr/>
        </p:nvSpPr>
        <p:spPr>
          <a:xfrm rot="535984">
            <a:off x="7254810" y="1944119"/>
            <a:ext cx="719952" cy="3914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2C607CF-17C2-4845-AFCD-C1133D782992}"/>
              </a:ext>
            </a:extLst>
          </p:cNvPr>
          <p:cNvSpPr txBox="1"/>
          <p:nvPr/>
        </p:nvSpPr>
        <p:spPr>
          <a:xfrm rot="16729800">
            <a:off x="5794121" y="3460950"/>
            <a:ext cx="4009237" cy="954107"/>
          </a:xfrm>
          <a:prstGeom prst="rect">
            <a:avLst/>
          </a:prstGeom>
          <a:noFill/>
        </p:spPr>
        <p:txBody>
          <a:bodyPr wrap="square" rtlCol="0">
            <a:spAutoFit/>
          </a:bodyPr>
          <a:lstStyle/>
          <a:p>
            <a:pPr algn="ctr"/>
            <a:r>
              <a:rPr lang="en-GB" sz="1400" dirty="0">
                <a:solidFill>
                  <a:schemeClr val="bg1"/>
                </a:solidFill>
                <a:latin typeface="Segoe UI Semilight" panose="020B0402040204020203" pitchFamily="34" charset="0"/>
                <a:cs typeface="Segoe UI Semilight" panose="020B0402040204020203" pitchFamily="34" charset="0"/>
              </a:rPr>
              <a:t>6</a:t>
            </a:r>
            <a:r>
              <a:rPr lang="en-GB" sz="1400" baseline="30000" dirty="0">
                <a:solidFill>
                  <a:schemeClr val="bg1"/>
                </a:solidFill>
                <a:latin typeface="Segoe UI Semilight" panose="020B0402040204020203" pitchFamily="34" charset="0"/>
                <a:cs typeface="Segoe UI Semilight" panose="020B0402040204020203" pitchFamily="34" charset="0"/>
              </a:rPr>
              <a:t>th</a:t>
            </a:r>
            <a:r>
              <a:rPr lang="en-GB" sz="1400" dirty="0">
                <a:solidFill>
                  <a:schemeClr val="bg1"/>
                </a:solidFill>
                <a:latin typeface="Segoe UI Semilight" panose="020B0402040204020203" pitchFamily="34" charset="0"/>
                <a:cs typeface="Segoe UI Semilight" panose="020B0402040204020203" pitchFamily="34" charset="0"/>
              </a:rPr>
              <a:t> century Indian statue of standing male figure, from the Metropolitan Museum of Art, New York</a:t>
            </a:r>
          </a:p>
          <a:p>
            <a:endParaRPr lang="en-GB" sz="1400" dirty="0">
              <a:solidFill>
                <a:schemeClr val="bg1"/>
              </a:solidFill>
              <a:latin typeface="Segoe UI Semilight" panose="020B0402040204020203" pitchFamily="34" charset="0"/>
              <a:cs typeface="Segoe UI Semilight" panose="020B0402040204020203" pitchFamily="34" charset="0"/>
            </a:endParaRPr>
          </a:p>
          <a:p>
            <a:endParaRPr lang="en-GB" sz="1400" dirty="0">
              <a:solidFill>
                <a:schemeClr val="bg1"/>
              </a:solidFill>
              <a:latin typeface="Segoe UI Semilight" panose="020B0402040204020203" pitchFamily="34" charset="0"/>
              <a:cs typeface="Segoe UI Semilight" panose="020B0402040204020203" pitchFamily="34" charset="0"/>
            </a:endParaRPr>
          </a:p>
        </p:txBody>
      </p:sp>
      <p:sp>
        <p:nvSpPr>
          <p:cNvPr id="5" name="Rectangle 4"/>
          <p:cNvSpPr/>
          <p:nvPr/>
        </p:nvSpPr>
        <p:spPr>
          <a:xfrm rot="529962">
            <a:off x="5096617" y="1601415"/>
            <a:ext cx="3211033" cy="4342199"/>
          </a:xfrm>
          <a:prstGeom prst="rect">
            <a:avLst/>
          </a:prstGeom>
          <a:no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Brahmagupta</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350" b="2831"/>
          <a:stretch/>
        </p:blipFill>
        <p:spPr>
          <a:xfrm rot="529962">
            <a:off x="5310325" y="1729424"/>
            <a:ext cx="1963560" cy="3918912"/>
          </a:xfrm>
        </p:spPr>
      </p:pic>
      <p:sp>
        <p:nvSpPr>
          <p:cNvPr id="6" name="TextBox 5"/>
          <p:cNvSpPr txBox="1"/>
          <p:nvPr/>
        </p:nvSpPr>
        <p:spPr>
          <a:xfrm>
            <a:off x="425302" y="1690689"/>
            <a:ext cx="3891517" cy="3970318"/>
          </a:xfrm>
          <a:prstGeom prst="rect">
            <a:avLst/>
          </a:prstGeom>
          <a:noFill/>
        </p:spPr>
        <p:txBody>
          <a:bodyPr wrap="square" rtlCol="0">
            <a:spAutoFit/>
          </a:bodyPr>
          <a:lstStyle/>
          <a:p>
            <a:r>
              <a:rPr lang="en-GB" dirty="0">
                <a:latin typeface="Segoe UI Semilight" panose="020B0402040204020203" pitchFamily="34" charset="0"/>
                <a:cs typeface="Segoe UI Semilight" panose="020B0402040204020203" pitchFamily="34" charset="0"/>
              </a:rPr>
              <a:t>Lived: India, 598 – 665</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Astronomer &amp; Mathematician</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The first known person to define zero as a number with mathematical properties.</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Laid the foundations of arithmetic and algebra.</a:t>
            </a:r>
          </a:p>
          <a:p>
            <a:endParaRPr lang="en-GB" dirty="0">
              <a:latin typeface="Segoe UI Semilight" panose="020B0402040204020203" pitchFamily="34" charset="0"/>
              <a:cs typeface="Segoe UI Semilight" panose="020B0402040204020203" pitchFamily="34" charset="0"/>
            </a:endParaRPr>
          </a:p>
          <a:p>
            <a:r>
              <a:rPr lang="en-GB" dirty="0">
                <a:latin typeface="Segoe UI Semilight" panose="020B0402040204020203" pitchFamily="34" charset="0"/>
                <a:cs typeface="Segoe UI Semilight" panose="020B0402040204020203" pitchFamily="34" charset="0"/>
              </a:rPr>
              <a:t>His astronomical writings had a major impact on Islamic mathematics and astronomy.</a:t>
            </a:r>
          </a:p>
        </p:txBody>
      </p:sp>
    </p:spTree>
    <p:extLst>
      <p:ext uri="{BB962C8B-B14F-4D97-AF65-F5344CB8AC3E}">
        <p14:creationId xmlns:p14="http://schemas.microsoft.com/office/powerpoint/2010/main" val="3828018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3705</TotalTime>
  <Words>7392</Words>
  <Application>Microsoft Office PowerPoint</Application>
  <PresentationFormat>On-screen Show (4:3)</PresentationFormat>
  <Paragraphs>777</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Segoe UI Black</vt:lpstr>
      <vt:lpstr>Arial</vt:lpstr>
      <vt:lpstr>Segoe UI Semilight</vt:lpstr>
      <vt:lpstr>Segoe UI Light</vt:lpstr>
      <vt:lpstr>Georgia</vt:lpstr>
      <vt:lpstr>Open Sans</vt:lpstr>
      <vt:lpstr>Calibri</vt:lpstr>
      <vt:lpstr>Segoe UI</vt:lpstr>
      <vt:lpstr>Office Theme</vt:lpstr>
      <vt:lpstr>PowerPoint Presentation</vt:lpstr>
      <vt:lpstr>Ibn al-Haytham</vt:lpstr>
      <vt:lpstr>Al-Zahrawi</vt:lpstr>
      <vt:lpstr>Ibn an-Nafīs</vt:lpstr>
      <vt:lpstr>Mary Anning</vt:lpstr>
      <vt:lpstr>Hertha Ayrton</vt:lpstr>
      <vt:lpstr>Alice Ball</vt:lpstr>
      <vt:lpstr>Benjamin Banneker</vt:lpstr>
      <vt:lpstr>Brahmagupta</vt:lpstr>
      <vt:lpstr>Jocelyn Bell Burnell</vt:lpstr>
      <vt:lpstr>Annie Jump Cannon</vt:lpstr>
      <vt:lpstr>Emmett Chappelle</vt:lpstr>
      <vt:lpstr>Gan De (Kan-Te)</vt:lpstr>
      <vt:lpstr>Honor Fell</vt:lpstr>
      <vt:lpstr>Eunice Newton Foote</vt:lpstr>
      <vt:lpstr>Rosalind Franklin</vt:lpstr>
      <vt:lpstr>Margaret Hamilton</vt:lpstr>
      <vt:lpstr>Zhang Heng</vt:lpstr>
      <vt:lpstr>Caroline Herschel</vt:lpstr>
      <vt:lpstr>Dorothy Crowfoot Hodgkin</vt:lpstr>
      <vt:lpstr>Katherine Johnson</vt:lpstr>
      <vt:lpstr>Irène Joliot-Curie</vt:lpstr>
      <vt:lpstr>Ernest Everett Just</vt:lpstr>
      <vt:lpstr>Narinder Singh Kapany</vt:lpstr>
      <vt:lpstr>Sofya Kovalevskaya</vt:lpstr>
      <vt:lpstr>Henrietta Lacks</vt:lpstr>
      <vt:lpstr>Hedy Lamarr</vt:lpstr>
      <vt:lpstr>Henrietta Swan Leavitt</vt:lpstr>
      <vt:lpstr>Esther Lederberg</vt:lpstr>
      <vt:lpstr>Lise Meitner</vt:lpstr>
      <vt:lpstr>Cecilia Payne-Gaposhkin</vt:lpstr>
      <vt:lpstr>Vera Rubin</vt:lpstr>
      <vt:lpstr>Abdus Salam</vt:lpstr>
      <vt:lpstr>Mary Somerville</vt:lpstr>
      <vt:lpstr>Nettie Stevens</vt:lpstr>
      <vt:lpstr>Tapputi-Belatekallim</vt:lpstr>
      <vt:lpstr>Gladys West</vt:lpstr>
      <vt:lpstr>James West</vt:lpstr>
      <vt:lpstr>Daniel Hale Williams</vt:lpstr>
      <vt:lpstr>Chien-Shiung Wu</vt:lpstr>
      <vt:lpstr>Tu Youyou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Boast</dc:creator>
  <cp:lastModifiedBy>Kathryn Boast</cp:lastModifiedBy>
  <cp:revision>112</cp:revision>
  <dcterms:created xsi:type="dcterms:W3CDTF">2019-11-15T09:41:35Z</dcterms:created>
  <dcterms:modified xsi:type="dcterms:W3CDTF">2021-11-17T10:36:40Z</dcterms:modified>
</cp:coreProperties>
</file>